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80" r:id="rId4"/>
    <p:sldMasterId id="2147483682" r:id="rId5"/>
  </p:sldMasterIdLst>
  <p:notesMasterIdLst>
    <p:notesMasterId r:id="rId25"/>
  </p:notesMasterIdLst>
  <p:sldIdLst>
    <p:sldId id="318" r:id="rId6"/>
    <p:sldId id="305" r:id="rId7"/>
    <p:sldId id="314" r:id="rId8"/>
    <p:sldId id="317" r:id="rId9"/>
    <p:sldId id="326" r:id="rId10"/>
    <p:sldId id="309" r:id="rId11"/>
    <p:sldId id="292" r:id="rId12"/>
    <p:sldId id="325" r:id="rId13"/>
    <p:sldId id="322" r:id="rId14"/>
    <p:sldId id="327" r:id="rId15"/>
    <p:sldId id="320" r:id="rId16"/>
    <p:sldId id="294" r:id="rId17"/>
    <p:sldId id="295" r:id="rId18"/>
    <p:sldId id="321" r:id="rId19"/>
    <p:sldId id="323" r:id="rId20"/>
    <p:sldId id="328" r:id="rId21"/>
    <p:sldId id="297" r:id="rId22"/>
    <p:sldId id="324" r:id="rId23"/>
    <p:sldId id="272" r:id="rId2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09"/>
  </p:normalViewPr>
  <p:slideViewPr>
    <p:cSldViewPr>
      <p:cViewPr varScale="1">
        <p:scale>
          <a:sx n="56" d="100"/>
          <a:sy n="56" d="100"/>
        </p:scale>
        <p:origin x="54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E925-EB03-FB44-A04C-31390A899C3B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Add Caption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338050" y="473075"/>
            <a:ext cx="7162800" cy="533400"/>
          </a:xfrm>
          <a:prstGeom prst="rect">
            <a:avLst/>
          </a:prstGeom>
        </p:spPr>
        <p:txBody>
          <a:bodyPr vert="horz"/>
          <a:lstStyle>
            <a:lvl1pPr algn="r"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Caption here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0CDBD2-2267-D84F-A18A-BF2758B5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1311275"/>
            <a:ext cx="17449799" cy="8686800"/>
          </a:xfrm>
        </p:spPr>
        <p:txBody>
          <a:bodyPr/>
          <a:lstStyle/>
          <a:p>
            <a:r>
              <a:rPr lang="en-US" sz="9600" dirty="0"/>
              <a:t>High Tech and High Touch: </a:t>
            </a:r>
            <a:br>
              <a:rPr lang="en-US" sz="9600" dirty="0"/>
            </a:br>
            <a:r>
              <a:rPr lang="en-US" sz="9600" dirty="0"/>
              <a:t>Re-Designing a Large-Enrollment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1830D-AFF7-8C41-B97D-9D79C3948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26304"/>
          <a:stretch>
            <a:fillRect/>
          </a:stretch>
        </p:blipFill>
        <p:spPr>
          <a:xfrm>
            <a:off x="0" y="0"/>
            <a:ext cx="10661650" cy="113093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658F91-C6F5-744D-8D4F-109AEC72CA53}"/>
              </a:ext>
            </a:extLst>
          </p:cNvPr>
          <p:cNvSpPr/>
          <p:nvPr/>
        </p:nvSpPr>
        <p:spPr>
          <a:xfrm>
            <a:off x="10661650" y="3902075"/>
            <a:ext cx="9442450" cy="1323439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Online Weekly Lectures Delivered via </a:t>
            </a:r>
            <a:r>
              <a:rPr lang="en-US" sz="4000" b="1" dirty="0" err="1">
                <a:solidFill>
                  <a:schemeClr val="bg1"/>
                </a:solidFill>
              </a:rPr>
              <a:t>TechSmith</a:t>
            </a:r>
            <a:r>
              <a:rPr lang="en-US" sz="4000" b="1" dirty="0">
                <a:solidFill>
                  <a:schemeClr val="bg1"/>
                </a:solidFill>
              </a:rPr>
              <a:t> Relay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7FCEB-07A8-7341-A33B-BBA8832BF14D}"/>
              </a:ext>
            </a:extLst>
          </p:cNvPr>
          <p:cNvSpPr txBox="1"/>
          <p:nvPr/>
        </p:nvSpPr>
        <p:spPr>
          <a:xfrm>
            <a:off x="10661650" y="0"/>
            <a:ext cx="9442450" cy="39020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F650A-5533-7544-AB22-9542F6644228}"/>
              </a:ext>
            </a:extLst>
          </p:cNvPr>
          <p:cNvSpPr txBox="1"/>
          <p:nvPr/>
        </p:nvSpPr>
        <p:spPr>
          <a:xfrm>
            <a:off x="10661650" y="5225514"/>
            <a:ext cx="9442450" cy="608383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Solution: High Tech-High Touch Hybrid Course Delivery Format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46028"/>
              </p:ext>
            </p:extLst>
          </p:nvPr>
        </p:nvGraphicFramePr>
        <p:xfrm>
          <a:off x="377824" y="3037393"/>
          <a:ext cx="19109870" cy="3209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7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Impromptus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 Speech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Collaboration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53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652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Hybrid Course Delivery Format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58975"/>
            <a:ext cx="20269199" cy="8279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Organized by Week-By-Week Tasks</a:t>
            </a:r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endParaRPr lang="en-US" sz="3600" dirty="0"/>
          </a:p>
          <a:p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Student Empowerment and Access to instruction directly from GTAs: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Canvas Course organized by Weeks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Student Skill Center/Technology Support Center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Low-Stakes Early Assignments Encouraging Student Accountability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Assignments that Build on Each Other 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Consistent, Timely, Effective Feedback to Build From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In-Class Time for “On the Spot” Feedback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Weekly Instructor Emails and Plentiful Office Hours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Speech Lab Support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15637"/>
              </p:ext>
            </p:extLst>
          </p:nvPr>
        </p:nvGraphicFramePr>
        <p:xfrm>
          <a:off x="749300" y="2530475"/>
          <a:ext cx="19109870" cy="3200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Impromptus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 Speech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2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3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ED46F-4684-804B-B6DF-E3898BC7E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514608-409D-E048-B640-4F4FAB782D3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0"/>
            <a:ext cx="15163800" cy="11309349"/>
          </a:xfrm>
        </p:spPr>
      </p:pic>
    </p:spTree>
    <p:extLst>
      <p:ext uri="{BB962C8B-B14F-4D97-AF65-F5344CB8AC3E}">
        <p14:creationId xmlns:p14="http://schemas.microsoft.com/office/powerpoint/2010/main" val="4368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Hybrid Course Delivery Format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49" y="1997075"/>
            <a:ext cx="20269199" cy="7294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Organized by Week-By-Week Tasks</a:t>
            </a:r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endParaRPr lang="en-US" sz="3600" dirty="0"/>
          </a:p>
          <a:p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Improved Course Consistency: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Common Lecture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Syllabus and Course Policies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Assignments and Grade Rubrics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Weekly Course Instructor Meetings</a:t>
            </a:r>
          </a:p>
          <a:p>
            <a:pPr lvl="2"/>
            <a:endParaRPr lang="en-US" sz="3200" dirty="0"/>
          </a:p>
          <a:p>
            <a:pPr lvl="1"/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71873"/>
              </p:ext>
            </p:extLst>
          </p:nvPr>
        </p:nvGraphicFramePr>
        <p:xfrm>
          <a:off x="725713" y="2549327"/>
          <a:ext cx="19109870" cy="3200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Impromptus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 Speech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2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Hybrid Course Delivery Format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49" y="1997075"/>
            <a:ext cx="20269199" cy="926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Organized by Week-By-Week Tasks</a:t>
            </a:r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endParaRPr lang="en-US" sz="3600" dirty="0"/>
          </a:p>
          <a:p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Improved Course Consistency: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Common Lecture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Syllabus and Course Policies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Assignments and Grade Rubrics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Weekly Course Instructor Meetings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b="1" dirty="0"/>
              <a:t>Improved GTA Support 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Formal GTA mentorship from Course Director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Informal GTA mentorship from experienced GTAs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Canvas Course for Instructors</a:t>
            </a:r>
          </a:p>
          <a:p>
            <a:pPr marL="1771650" lvl="2" indent="-857250">
              <a:buFont typeface="Arial" charset="0"/>
              <a:buChar char="•"/>
            </a:pPr>
            <a:endParaRPr lang="en-US" sz="3200" dirty="0"/>
          </a:p>
          <a:p>
            <a:pPr lvl="1"/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25713" y="2549327"/>
          <a:ext cx="19109870" cy="3200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Impromptus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 Speech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2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Hybrid Course Delivery Format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049" y="1997075"/>
            <a:ext cx="20269199" cy="926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Organized by Week-By-Week Tasks</a:t>
            </a:r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pPr marL="857250" indent="-857250">
              <a:buFont typeface="Arial" charset="0"/>
              <a:buChar char="•"/>
            </a:pPr>
            <a:endParaRPr lang="en-US" sz="3600" dirty="0"/>
          </a:p>
          <a:p>
            <a:endParaRPr lang="en-US" sz="3600" dirty="0"/>
          </a:p>
          <a:p>
            <a:endParaRPr lang="en-US" sz="3200" b="1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Improved Course Consistency: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Common Lecture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Syllabus and Course Policies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Shared Assignments and Grade Rubrics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dirty="0"/>
              <a:t>Weekly Course Instructor Meetings</a:t>
            </a:r>
          </a:p>
          <a:p>
            <a:pPr marL="1314450" lvl="1" indent="-857250">
              <a:buFont typeface="Arial" charset="0"/>
              <a:buChar char="•"/>
            </a:pPr>
            <a:r>
              <a:rPr lang="en-US" sz="3200" b="1" dirty="0"/>
              <a:t>Improved GTA Support 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Formal GTA mentorship from Course Director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Informal GTA mentorship from experienced GTAs</a:t>
            </a:r>
          </a:p>
          <a:p>
            <a:pPr marL="1771650" lvl="2" indent="-857250">
              <a:buFont typeface="Arial" charset="0"/>
              <a:buChar char="•"/>
            </a:pPr>
            <a:r>
              <a:rPr lang="en-US" sz="3200" dirty="0"/>
              <a:t>Canvas Course for Instructors</a:t>
            </a:r>
          </a:p>
          <a:p>
            <a:pPr marL="1771650" lvl="2" indent="-857250">
              <a:buFont typeface="Arial" charset="0"/>
              <a:buChar char="•"/>
            </a:pPr>
            <a:endParaRPr lang="en-US" sz="3200" dirty="0"/>
          </a:p>
          <a:p>
            <a:pPr lvl="1"/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19892"/>
              </p:ext>
            </p:extLst>
          </p:nvPr>
        </p:nvGraphicFramePr>
        <p:xfrm>
          <a:off x="725713" y="2549327"/>
          <a:ext cx="19109870" cy="3200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Impromptus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 Speech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Team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29137"/>
                  </a:ext>
                </a:extLst>
              </a:tr>
            </a:tbl>
          </a:graphicData>
        </a:graphic>
      </p:graphicFrame>
      <p:sp>
        <p:nvSpPr>
          <p:cNvPr id="3" name="Donut 2">
            <a:extLst>
              <a:ext uri="{FF2B5EF4-FFF2-40B4-BE49-F238E27FC236}">
                <a16:creationId xmlns:a16="http://schemas.microsoft.com/office/drawing/2014/main" id="{20EE9A8C-D8A2-964D-817A-50467E645BB3}"/>
              </a:ext>
            </a:extLst>
          </p:cNvPr>
          <p:cNvSpPr/>
          <p:nvPr/>
        </p:nvSpPr>
        <p:spPr>
          <a:xfrm>
            <a:off x="1212850" y="4890631"/>
            <a:ext cx="8229600" cy="1200348"/>
          </a:xfrm>
          <a:prstGeom prst="donut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0B2B-A96D-1F42-9C8A-3AF7C5E1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62FD0-334F-6845-816D-536376D4B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05C8A-84D9-B144-8131-A7478B5D7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742605-B391-7E4F-AC57-FE271284669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1298660"/>
            <a:ext cx="16784637" cy="8851815"/>
          </a:xfrm>
        </p:spPr>
      </p:pic>
    </p:spTree>
    <p:extLst>
      <p:ext uri="{BB962C8B-B14F-4D97-AF65-F5344CB8AC3E}">
        <p14:creationId xmlns:p14="http://schemas.microsoft.com/office/powerpoint/2010/main" val="7072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0" y="1582963"/>
            <a:ext cx="17526000" cy="1138011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Measuring Our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5460" y="2720974"/>
            <a:ext cx="18973800" cy="7048500"/>
          </a:xfrm>
        </p:spPr>
        <p:txBody>
          <a:bodyPr/>
          <a:lstStyle/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Moved from 480 seats to 576 seats each semester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Created a sustainable course format that has room for growth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Student performance in course indicates consistent student achievement of all course learning outcomes across all sections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2015-2016 Peer Review of Teaching Course Assessment</a:t>
            </a:r>
          </a:p>
          <a:p>
            <a:pPr marL="1600200" lvl="2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Reduction in student communication apprehension</a:t>
            </a:r>
          </a:p>
          <a:p>
            <a:pPr marL="1600200" lvl="2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Increase in student confidence in ability to develop and deliver professional presentations</a:t>
            </a:r>
          </a:p>
          <a:p>
            <a:pPr marL="1600200" lvl="2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Students report the hybrid delivery format effectively facilitates their learning across course learning outcomes</a:t>
            </a:r>
          </a:p>
          <a:p>
            <a:pPr lvl="2" algn="l"/>
            <a:endParaRPr lang="en-US" sz="4000" dirty="0">
              <a:solidFill>
                <a:schemeClr val="tx1"/>
              </a:solidFill>
            </a:endParaRPr>
          </a:p>
          <a:p>
            <a:pPr marL="1600200" lvl="2" indent="-685800" algn="l">
              <a:buFont typeface="Arial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lvl="2" algn="l"/>
            <a:endParaRPr lang="en-US" sz="4000" dirty="0">
              <a:solidFill>
                <a:schemeClr val="tx1"/>
              </a:solidFill>
            </a:endParaRPr>
          </a:p>
          <a:p>
            <a:pPr marL="1600200" lvl="2" indent="-685800" algn="l">
              <a:buFont typeface="Arial" charset="0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marL="1143000" lvl="1" indent="-685800" algn="l">
              <a:buFont typeface="Arial" charset="0"/>
              <a:buChar char="•"/>
            </a:pPr>
            <a:endParaRPr lang="en-US" sz="4000" b="1" dirty="0">
              <a:solidFill>
                <a:schemeClr val="tx1"/>
              </a:solidFill>
            </a:endParaRPr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marL="1143000" lvl="1" indent="-685800" algn="l">
              <a:buFont typeface="Arial" charset="0"/>
              <a:buChar char="•"/>
            </a:pPr>
            <a:endParaRPr lang="en-US" sz="4000" b="1" dirty="0"/>
          </a:p>
          <a:p>
            <a:pPr lvl="1" algn="l"/>
            <a:endParaRPr lang="en-US" sz="4000" b="1" dirty="0"/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338050" y="168276"/>
            <a:ext cx="7162800" cy="8381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2720975"/>
            <a:ext cx="15544800" cy="64389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dirty="0"/>
              <a:t>Questions?</a:t>
            </a:r>
          </a:p>
          <a:p>
            <a:pPr algn="ctr"/>
            <a:r>
              <a:rPr lang="en-US" b="1" dirty="0"/>
              <a:t>Thank You!</a:t>
            </a:r>
          </a:p>
          <a:p>
            <a:pPr algn="ctr"/>
            <a:endParaRPr lang="en-US" b="1" dirty="0"/>
          </a:p>
          <a:p>
            <a:pPr algn="ctr"/>
            <a:r>
              <a:rPr lang="en-US" sz="4400" dirty="0"/>
              <a:t>Katherine M. Castle, Ph.D.</a:t>
            </a:r>
          </a:p>
          <a:p>
            <a:pPr algn="ctr"/>
            <a:r>
              <a:rPr lang="en-US" sz="4400" dirty="0"/>
              <a:t>University of Nebraska-Lincoln</a:t>
            </a:r>
          </a:p>
          <a:p>
            <a:pPr algn="ctr"/>
            <a:r>
              <a:rPr lang="en-US" sz="4400" dirty="0"/>
              <a:t>kcastle4@unl.edu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5500" y="2638941"/>
            <a:ext cx="19278600" cy="5479047"/>
          </a:xfrm>
        </p:spPr>
        <p:txBody>
          <a:bodyPr/>
          <a:lstStyle/>
          <a:p>
            <a:pPr marL="685800" indent="-685800" algn="l">
              <a:buFont typeface="Arial" charset="0"/>
              <a:buChar char="•"/>
            </a:pPr>
            <a:r>
              <a:rPr lang="en-US" sz="4000" b="1" dirty="0"/>
              <a:t>Course (2011):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480 seats each semester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12 independent sections of 40 students: 6 GTAs and 12 Undergraduate Assistants each semester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2 Class Meetings A Week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Shared Syllabus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Loosely shared assignments and approach to assessment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No room for growth</a:t>
            </a:r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lvl="1" algn="l"/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50" y="1623278"/>
            <a:ext cx="199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705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6050" y="2378075"/>
            <a:ext cx="19966940" cy="8001000"/>
          </a:xfrm>
        </p:spPr>
        <p:txBody>
          <a:bodyPr/>
          <a:lstStyle/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Course (2011):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480 seats, 12 independent sections of 40 students: 6 GTAs and 12 Undergraduate Instructional Assistants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2 Class Meetings A Week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Shared Syllabus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Loosely shared assignments and approach to assessment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No Room for Growth</a:t>
            </a:r>
          </a:p>
          <a:p>
            <a:pPr marL="685800" indent="-685800" algn="l">
              <a:buFont typeface="Arial" charset="0"/>
              <a:buChar char="•"/>
            </a:pPr>
            <a:r>
              <a:rPr lang="en-US" sz="4000" b="1" dirty="0"/>
              <a:t>Why Re-Design? 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Anticipated 10-15% annual increase in enrollment demand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Need to increase consistency in content and assessment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Desire for students to learn directly from GTAs, remove IAs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Need to improve GTA support and mentorship</a:t>
            </a:r>
          </a:p>
          <a:p>
            <a:pPr lvl="1" algn="l"/>
            <a:endParaRPr lang="en-US" sz="4000" dirty="0"/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lvl="1" algn="l"/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50" y="1623278"/>
            <a:ext cx="199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007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5500" y="2154604"/>
            <a:ext cx="19278600" cy="5479047"/>
          </a:xfrm>
        </p:spPr>
        <p:txBody>
          <a:bodyPr/>
          <a:lstStyle/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Course (2011):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480 seats, 12 independent sections of 40 students: 6 GTAs and 12 Undergraduate Assistants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2 Class Meetings A Week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Shared Syllabus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Loosely shared assignments and approach to assessment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No Room for Growth</a:t>
            </a:r>
          </a:p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Why Re-Design?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685800" indent="-685800" algn="l">
              <a:buFont typeface="Arial" charset="0"/>
              <a:buChar char="•"/>
            </a:pPr>
            <a:r>
              <a:rPr lang="en-US" sz="4000" b="1" dirty="0"/>
              <a:t>Pedagogical Challenges: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Limited access to large lecture halls on campus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Limited instructional resources to accommodate growth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/>
              <a:t>Course learning outcomes include public speaking and team collaboration</a:t>
            </a:r>
          </a:p>
          <a:p>
            <a:pPr marL="1143000" lvl="1" indent="-685800" algn="l">
              <a:buFont typeface="Arial" charset="0"/>
              <a:buChar char="•"/>
            </a:pPr>
            <a:endParaRPr lang="en-US" sz="4000" b="1" dirty="0"/>
          </a:p>
          <a:p>
            <a:pPr lvl="1" algn="l"/>
            <a:endParaRPr lang="en-US" sz="4000" dirty="0"/>
          </a:p>
          <a:p>
            <a:pPr lvl="1" algn="l"/>
            <a:endParaRPr lang="en-US" sz="4000" dirty="0"/>
          </a:p>
          <a:p>
            <a:pPr lvl="1" algn="l"/>
            <a:endParaRPr lang="en-US" sz="4000" dirty="0"/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lvl="1" algn="l"/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50" y="1623278"/>
            <a:ext cx="199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248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5500" y="2154604"/>
            <a:ext cx="19278600" cy="5479047"/>
          </a:xfrm>
        </p:spPr>
        <p:txBody>
          <a:bodyPr/>
          <a:lstStyle/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Course (2011):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480 seats, 12 independent sections of 40 students: 6 GTAs and 12 Undergraduate Assistants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2 Class Meetings A Week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Shared Syllabus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 Loosely shared assignments and approach to assessment</a:t>
            </a:r>
          </a:p>
          <a:p>
            <a:pPr marL="1143000" lvl="1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No Room for Growth</a:t>
            </a:r>
          </a:p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Why Re-Design?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marL="685800" indent="-685800" algn="l">
              <a:buFont typeface="Arial" charset="0"/>
              <a:buChar char="•"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Pedagogical Challenges </a:t>
            </a:r>
            <a:endParaRPr lang="en-US" sz="4000" dirty="0">
              <a:solidFill>
                <a:schemeClr val="tx1"/>
              </a:solidFill>
            </a:endParaRPr>
          </a:p>
          <a:p>
            <a:pPr marL="685800" indent="-685800" algn="l">
              <a:buFont typeface="Arial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Build from Successful Online Version of Course</a:t>
            </a:r>
          </a:p>
          <a:p>
            <a:pPr marL="1143000" lvl="1" indent="-685800" algn="l">
              <a:buFont typeface="Arial" charset="0"/>
              <a:buChar char="•"/>
            </a:pP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 lvl="1" algn="l"/>
            <a:endParaRPr lang="en-US" sz="4000" dirty="0"/>
          </a:p>
          <a:p>
            <a:pPr lvl="1" algn="l"/>
            <a:endParaRPr lang="en-US" sz="4000" dirty="0"/>
          </a:p>
          <a:p>
            <a:pPr lvl="1" algn="l"/>
            <a:endParaRPr lang="en-US" sz="4000" dirty="0"/>
          </a:p>
          <a:p>
            <a:pPr marL="1143000" lvl="1" indent="-685800" algn="l">
              <a:buFont typeface="Arial" charset="0"/>
              <a:buChar char="•"/>
            </a:pPr>
            <a:endParaRPr lang="en-US" sz="4000" dirty="0"/>
          </a:p>
          <a:p>
            <a:pPr lvl="1" algn="l"/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50" y="1623278"/>
            <a:ext cx="1995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308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5765"/>
          <a:stretch>
            <a:fillRect/>
          </a:stretch>
        </p:blipFill>
        <p:spPr>
          <a:xfrm>
            <a:off x="9930765" y="5290343"/>
            <a:ext cx="10106660" cy="61229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26304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8CF3-7F89-134C-A81D-5EAE0B9B3F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5450" y="2987675"/>
            <a:ext cx="9497060" cy="3140075"/>
          </a:xfrm>
        </p:spPr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DE2C98C-561D-3749-970B-FE33BD8EB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r="9183"/>
          <a:stretch>
            <a:fillRect/>
          </a:stretch>
        </p:blipFill>
        <p:spPr>
          <a:xfrm>
            <a:off x="9975850" y="100330"/>
            <a:ext cx="10128250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22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Solution: High Tech-High Touch Hybrid Course Delivery Format</a:t>
            </a:r>
          </a:p>
        </p:txBody>
      </p:sp>
    </p:spTree>
    <p:extLst>
      <p:ext uri="{BB962C8B-B14F-4D97-AF65-F5344CB8AC3E}">
        <p14:creationId xmlns:p14="http://schemas.microsoft.com/office/powerpoint/2010/main" val="18467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Solution: High Tech-High Touch Hybrid Course Delivery Format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01599"/>
              </p:ext>
            </p:extLst>
          </p:nvPr>
        </p:nvGraphicFramePr>
        <p:xfrm>
          <a:off x="377824" y="3037393"/>
          <a:ext cx="19109870" cy="3209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3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7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Low Stakes Skill Development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Last 9 Weeks: Advanced Skill Development Opportunities with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53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9875"/>
            <a:ext cx="1986552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Solution: High Tech-High Touch Hybrid Course Delivery Format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0850" y="3037393"/>
          <a:ext cx="19036844" cy="323244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0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32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First 7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 Weeks:  Content Mastery and Laying Foundation for Skill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65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Watch Weekly Lecture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65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Weekly Class Meeting with a 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65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Class Activities aimed at Practicing 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8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C586DFB8-125F-E143-A4FA-968441D3AF96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7945B25C-6370-634E-89DA-279329F6E610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3D4E8436-B2BA-384E-8CC0-1FCC5ED35355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BA5F92C2-8A8A-9F42-AD70-47FE4F4E2076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679F671C-F758-1F40-9892-B467DFB8E7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1505.028 Toolbox PPT Template 4</Template>
  <TotalTime>1786</TotalTime>
  <Words>853</Words>
  <Application>Microsoft Macintosh PowerPoint</Application>
  <PresentationFormat>Custom</PresentationFormat>
  <Paragraphs>203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URW Grotesk Light</vt:lpstr>
      <vt:lpstr>URW Grotesk T</vt:lpstr>
      <vt:lpstr>URW Grotesk T Bold Condensed</vt:lpstr>
      <vt:lpstr>URW Grotesk T Light Condensed</vt:lpstr>
      <vt:lpstr>URWGroteskConLig</vt:lpstr>
      <vt:lpstr>Branded Title Slide</vt:lpstr>
      <vt:lpstr>Title Slide</vt:lpstr>
      <vt:lpstr>Branded Subtitle</vt:lpstr>
      <vt:lpstr>Subtitle</vt:lpstr>
      <vt:lpstr>Objects</vt:lpstr>
      <vt:lpstr>High Tech and High Touch:  Re-Designing a Large-Enrollment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Solution: High Tech-High Touch Hybrid Course Delivery Format</vt:lpstr>
      <vt:lpstr>Solution: High Tech-High Touch Hybrid Course Delivery Format</vt:lpstr>
      <vt:lpstr>Solution: High Tech-High Touch Hybrid Course Delivery Format</vt:lpstr>
      <vt:lpstr>PowerPoint Presentation</vt:lpstr>
      <vt:lpstr>Solution: High Tech-High Touch Hybrid Course Delivery Format</vt:lpstr>
      <vt:lpstr>Hybrid Course Delivery Format</vt:lpstr>
      <vt:lpstr>PowerPoint Presentation</vt:lpstr>
      <vt:lpstr>Hybrid Course Delivery Format</vt:lpstr>
      <vt:lpstr>Hybrid Course Delivery Format</vt:lpstr>
      <vt:lpstr>Hybrid Course Delivery Format</vt:lpstr>
      <vt:lpstr>PowerPoint Presentation</vt:lpstr>
      <vt:lpstr>Measuring Our Success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Tech and High Touch: Technology in the Business and Professional Classroom</dc:title>
  <dc:creator>Microsoft Office User</dc:creator>
  <cp:lastModifiedBy>Kathy Castle</cp:lastModifiedBy>
  <cp:revision>89</cp:revision>
  <dcterms:created xsi:type="dcterms:W3CDTF">2017-09-16T17:01:45Z</dcterms:created>
  <dcterms:modified xsi:type="dcterms:W3CDTF">2018-02-23T17:29:10Z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