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1"/>
  </p:notesMasterIdLst>
  <p:handoutMasterIdLst>
    <p:handoutMasterId r:id="rId32"/>
  </p:handoutMasterIdLst>
  <p:sldIdLst>
    <p:sldId id="305" r:id="rId5"/>
    <p:sldId id="256" r:id="rId6"/>
    <p:sldId id="289" r:id="rId7"/>
    <p:sldId id="278" r:id="rId8"/>
    <p:sldId id="293" r:id="rId9"/>
    <p:sldId id="294" r:id="rId10"/>
    <p:sldId id="295" r:id="rId11"/>
    <p:sldId id="296" r:id="rId12"/>
    <p:sldId id="297" r:id="rId13"/>
    <p:sldId id="298" r:id="rId14"/>
    <p:sldId id="299" r:id="rId15"/>
    <p:sldId id="291" r:id="rId16"/>
    <p:sldId id="307" r:id="rId17"/>
    <p:sldId id="292" r:id="rId18"/>
    <p:sldId id="302" r:id="rId19"/>
    <p:sldId id="303" r:id="rId20"/>
    <p:sldId id="309" r:id="rId21"/>
    <p:sldId id="301" r:id="rId22"/>
    <p:sldId id="304" r:id="rId23"/>
    <p:sldId id="257" r:id="rId24"/>
    <p:sldId id="300" r:id="rId25"/>
    <p:sldId id="285" r:id="rId26"/>
    <p:sldId id="271" r:id="rId27"/>
    <p:sldId id="308" r:id="rId28"/>
    <p:sldId id="310" r:id="rId29"/>
    <p:sldId id="31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E4811205-E99E-45C2-9DFB-755A6F10C9AC}">
          <p14:sldIdLst>
            <p14:sldId id="305"/>
            <p14:sldId id="256"/>
            <p14:sldId id="289"/>
          </p14:sldIdLst>
        </p14:section>
        <p14:section name="Choosing a format" id="{5B88D8B0-1EE9-4832-B49C-4A2CB2C47CF0}">
          <p14:sldIdLst>
            <p14:sldId id="278"/>
            <p14:sldId id="293"/>
            <p14:sldId id="294"/>
            <p14:sldId id="295"/>
            <p14:sldId id="296"/>
            <p14:sldId id="297"/>
            <p14:sldId id="298"/>
            <p14:sldId id="299"/>
          </p14:sldIdLst>
        </p14:section>
        <p14:section name="Preparatory steps" id="{421CC782-BFB7-430E-B4FB-08381C08F670}">
          <p14:sldIdLst>
            <p14:sldId id="291"/>
            <p14:sldId id="307"/>
            <p14:sldId id="292"/>
            <p14:sldId id="302"/>
            <p14:sldId id="303"/>
            <p14:sldId id="309"/>
          </p14:sldIdLst>
        </p14:section>
        <p14:section name="Source Files" id="{B49C10AA-1AE1-4E4A-9158-080B42201DC0}">
          <p14:sldIdLst>
            <p14:sldId id="301"/>
            <p14:sldId id="304"/>
          </p14:sldIdLst>
        </p14:section>
        <p14:section name="Acrobat Demo" id="{C3B03FAF-090A-434B-B619-AFBD33FC4E19}">
          <p14:sldIdLst>
            <p14:sldId id="257"/>
            <p14:sldId id="300"/>
          </p14:sldIdLst>
        </p14:section>
        <p14:section name="Help us" id="{BFEF87C4-9C3A-4383-820E-9DE59F52AED0}">
          <p14:sldIdLst>
            <p14:sldId id="285"/>
            <p14:sldId id="271"/>
            <p14:sldId id="308"/>
            <p14:sldId id="310"/>
            <p14:sldId id="31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4DD308-6B0E-7073-DD63-F046783ACB9D}" v="99" dt="2025-04-16T16:57:44.712"/>
    <p1510:client id="{AE39CA51-3109-01EE-B6BE-B77E85BC6EA9}" v="171" dt="2025-04-16T14:11:29.2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899" y="93"/>
      </p:cViewPr>
      <p:guideLst/>
    </p:cSldViewPr>
  </p:slideViewPr>
  <p:notesTextViewPr>
    <p:cViewPr>
      <p:scale>
        <a:sx n="1" d="1"/>
        <a:sy n="1" d="1"/>
      </p:scale>
      <p:origin x="0" y="-27"/>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8/5/2025</a:t>
            </a:fld>
            <a:endParaRPr lang="en-US"/>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8/5/2025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ofnelincoln-my.sharepoint.com/:p:/g/personal/gtroupe2_unl_edu/EYE3jtHyilFNh5iwegF1aOsBbM-vNoZZbr226uw91p85WQ?e=hLE6nU"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A46A0-B9CE-6EAE-BF3C-DBA1E62A5A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2D3751-65D8-0076-76E0-7304FF1236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0579B4-A30D-7666-AB1B-D6326B4F5B56}"/>
              </a:ext>
            </a:extLst>
          </p:cNvPr>
          <p:cNvSpPr>
            <a:spLocks noGrp="1"/>
          </p:cNvSpPr>
          <p:nvPr>
            <p:ph type="body" idx="1"/>
          </p:nvPr>
        </p:nvSpPr>
        <p:spPr/>
        <p:txBody>
          <a:bodyPr/>
          <a:lstStyle/>
          <a:p>
            <a:r>
              <a:rPr lang="en-US" dirty="0">
                <a:ea typeface="Calibri"/>
                <a:cs typeface="Calibri"/>
              </a:rPr>
              <a:t>The cloud version will not do what you need to remediate.</a:t>
            </a:r>
          </a:p>
          <a:p>
            <a:r>
              <a:rPr lang="en-US" dirty="0">
                <a:ea typeface="Calibri"/>
                <a:cs typeface="Calibri"/>
              </a:rPr>
              <a:t>Share slides </a:t>
            </a:r>
            <a:r>
              <a:rPr lang="en-US" dirty="0">
                <a:hlinkClick r:id="rId3"/>
              </a:rPr>
              <a:t>PDF accessibility presentation BIDA </a:t>
            </a:r>
            <a:r>
              <a:rPr lang="en-US" dirty="0" err="1">
                <a:hlinkClick r:id="rId3"/>
              </a:rPr>
              <a:t>Sp</a:t>
            </a:r>
            <a:r>
              <a:rPr lang="en-US" dirty="0">
                <a:hlinkClick r:id="rId3"/>
              </a:rPr>
              <a:t> 2025.pptx</a:t>
            </a:r>
            <a:endParaRPr lang="en-US" dirty="0">
              <a:ea typeface="Calibri"/>
              <a:cs typeface="Calibri"/>
            </a:endParaRPr>
          </a:p>
        </p:txBody>
      </p:sp>
      <p:sp>
        <p:nvSpPr>
          <p:cNvPr id="4" name="Slide Number Placeholder 3">
            <a:extLst>
              <a:ext uri="{FF2B5EF4-FFF2-40B4-BE49-F238E27FC236}">
                <a16:creationId xmlns:a16="http://schemas.microsoft.com/office/drawing/2014/main" id="{461CA314-A9FF-4BE7-25CB-6D165840EDB2}"/>
              </a:ext>
            </a:extLst>
          </p:cNvPr>
          <p:cNvSpPr>
            <a:spLocks noGrp="1"/>
          </p:cNvSpPr>
          <p:nvPr>
            <p:ph type="sldNum" sz="quarter" idx="5"/>
          </p:nvPr>
        </p:nvSpPr>
        <p:spPr/>
        <p:txBody>
          <a:bodyPr/>
          <a:lstStyle/>
          <a:p>
            <a:fld id="{22289C57-55D7-40A4-A101-E74FAC7A092B}" type="slidenum">
              <a:rPr lang="en-US" smtClean="0"/>
              <a:t>1</a:t>
            </a:fld>
            <a:endParaRPr lang="en-US"/>
          </a:p>
        </p:txBody>
      </p:sp>
    </p:spTree>
    <p:extLst>
      <p:ext uri="{BB962C8B-B14F-4D97-AF65-F5344CB8AC3E}">
        <p14:creationId xmlns:p14="http://schemas.microsoft.com/office/powerpoint/2010/main" val="3637300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Colorful rare bird. This represents the rare occasion in which consistency of layout would trump the usefulness of flexibility of the original file type.</a:t>
            </a:r>
          </a:p>
          <a:p>
            <a:r>
              <a:rPr lang="en-US">
                <a:ea typeface="Calibri"/>
                <a:cs typeface="Calibri"/>
              </a:rPr>
              <a:t>In situations where you need to maintain the print layout – you are probably going to print it yourself. If you are providing the file, then give the original file type.</a:t>
            </a:r>
          </a:p>
          <a:p>
            <a:r>
              <a:rPr lang="en-US">
                <a:ea typeface="Calibri"/>
                <a:cs typeface="Calibri"/>
              </a:rPr>
              <a:t>When is the last time you printed something?</a:t>
            </a:r>
          </a:p>
          <a:p>
            <a:br>
              <a:rPr lang="en-US">
                <a:ea typeface="Calibri"/>
                <a:cs typeface="Calibri"/>
              </a:rPr>
            </a:br>
            <a:r>
              <a:rPr lang="en-US">
                <a:ea typeface="Calibri"/>
                <a:cs typeface="Calibri"/>
              </a:rPr>
              <a:t>Final reason is that pdfs make it easy to lock down your file so the words don’t move around. Yes, this is good for printing. </a:t>
            </a:r>
            <a:br>
              <a:rPr lang="en-US">
                <a:ea typeface="Calibri"/>
                <a:cs typeface="Calibri"/>
              </a:rPr>
            </a:br>
            <a:r>
              <a:rPr lang="en-US">
                <a:ea typeface="Calibri"/>
                <a:cs typeface="Calibri"/>
              </a:rPr>
              <a:t>HOWEVER, if you’re going to share this digitally with your students, you’ll need to go through ALL of the steps we talked about.</a:t>
            </a:r>
            <a:br>
              <a:rPr lang="en-US">
                <a:ea typeface="Calibri"/>
                <a:cs typeface="Calibri"/>
              </a:rPr>
            </a:br>
            <a:r>
              <a:rPr lang="en-US">
                <a:ea typeface="Calibri"/>
                <a:cs typeface="Calibri"/>
              </a:rPr>
              <a:t>Depending on the size of the document, this could take hours.</a:t>
            </a:r>
            <a:br>
              <a:rPr lang="en-US">
                <a:ea typeface="Calibri"/>
                <a:cs typeface="Calibri"/>
              </a:rPr>
            </a:br>
            <a:r>
              <a:rPr lang="en-US">
                <a:ea typeface="Calibri"/>
                <a:cs typeface="Calibri"/>
              </a:rPr>
              <a:t>You need ask yourself if spending hours on making pdf accessible is worth your words not moving around.</a:t>
            </a:r>
            <a:br>
              <a:rPr lang="en-US">
                <a:ea typeface="Calibri"/>
                <a:cs typeface="Calibri"/>
              </a:rPr>
            </a:br>
            <a:r>
              <a:rPr lang="en-US">
                <a:ea typeface="Calibri"/>
                <a:cs typeface="Calibri"/>
              </a:rPr>
              <a:t>If you want to save yourself hours, just give them original file.</a:t>
            </a:r>
            <a:br>
              <a:rPr lang="en-US">
                <a:ea typeface="Calibri"/>
                <a:cs typeface="Calibri"/>
              </a:rPr>
            </a:br>
            <a:r>
              <a:rPr lang="en-US">
                <a:ea typeface="Calibri"/>
                <a:cs typeface="Calibri"/>
              </a:rPr>
              <a:t>This is why I rate this reason: Proceed with caution.</a:t>
            </a:r>
          </a:p>
        </p:txBody>
      </p:sp>
      <p:sp>
        <p:nvSpPr>
          <p:cNvPr id="4" name="Slide Number Placeholder 3"/>
          <p:cNvSpPr>
            <a:spLocks noGrp="1"/>
          </p:cNvSpPr>
          <p:nvPr>
            <p:ph type="sldNum" sz="quarter" idx="5"/>
          </p:nvPr>
        </p:nvSpPr>
        <p:spPr/>
        <p:txBody>
          <a:bodyPr/>
          <a:lstStyle/>
          <a:p>
            <a:fld id="{22289C57-55D7-40A4-A101-E74FAC7A092B}" type="slidenum">
              <a:rPr lang="en-US" smtClean="0"/>
              <a:t>11</a:t>
            </a:fld>
            <a:endParaRPr lang="en-US"/>
          </a:p>
        </p:txBody>
      </p:sp>
    </p:spTree>
    <p:extLst>
      <p:ext uri="{BB962C8B-B14F-4D97-AF65-F5344CB8AC3E}">
        <p14:creationId xmlns:p14="http://schemas.microsoft.com/office/powerpoint/2010/main" val="3615283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cloud version will not do what you need to remediate.</a:t>
            </a:r>
          </a:p>
        </p:txBody>
      </p:sp>
      <p:sp>
        <p:nvSpPr>
          <p:cNvPr id="4" name="Slide Number Placeholder 3"/>
          <p:cNvSpPr>
            <a:spLocks noGrp="1"/>
          </p:cNvSpPr>
          <p:nvPr>
            <p:ph type="sldNum" sz="quarter" idx="5"/>
          </p:nvPr>
        </p:nvSpPr>
        <p:spPr/>
        <p:txBody>
          <a:bodyPr/>
          <a:lstStyle/>
          <a:p>
            <a:fld id="{22289C57-55D7-40A4-A101-E74FAC7A092B}" type="slidenum">
              <a:rPr lang="en-US" smtClean="0"/>
              <a:t>12</a:t>
            </a:fld>
            <a:endParaRPr lang="en-US"/>
          </a:p>
        </p:txBody>
      </p:sp>
    </p:spTree>
    <p:extLst>
      <p:ext uri="{BB962C8B-B14F-4D97-AF65-F5344CB8AC3E}">
        <p14:creationId xmlns:p14="http://schemas.microsoft.com/office/powerpoint/2010/main" val="2385660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We've recently updated the PDF checklist (April 2025). If you've retrieved the PDF checklist prior to our workshop this week, be sure to grab the updated version from the CTT website.</a:t>
            </a:r>
          </a:p>
        </p:txBody>
      </p:sp>
      <p:sp>
        <p:nvSpPr>
          <p:cNvPr id="4" name="Slide Number Placeholder 3"/>
          <p:cNvSpPr>
            <a:spLocks noGrp="1"/>
          </p:cNvSpPr>
          <p:nvPr>
            <p:ph type="sldNum" sz="quarter" idx="5"/>
          </p:nvPr>
        </p:nvSpPr>
        <p:spPr/>
        <p:txBody>
          <a:bodyPr/>
          <a:lstStyle/>
          <a:p>
            <a:fld id="{22289C57-55D7-40A4-A101-E74FAC7A092B}" type="slidenum">
              <a:rPr lang="en-US" smtClean="0"/>
              <a:t>13</a:t>
            </a:fld>
            <a:endParaRPr lang="en-US"/>
          </a:p>
        </p:txBody>
      </p:sp>
    </p:spTree>
    <p:extLst>
      <p:ext uri="{BB962C8B-B14F-4D97-AF65-F5344CB8AC3E}">
        <p14:creationId xmlns:p14="http://schemas.microsoft.com/office/powerpoint/2010/main" val="77414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E3638-11AE-E169-4356-1F67A9EB36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AB36DF-8ECF-DEB0-2EAE-328D3217DC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8E84E8-A08D-32C9-AF5E-2B7E1615601E}"/>
              </a:ext>
            </a:extLst>
          </p:cNvPr>
          <p:cNvSpPr>
            <a:spLocks noGrp="1"/>
          </p:cNvSpPr>
          <p:nvPr>
            <p:ph type="body" idx="1"/>
          </p:nvPr>
        </p:nvSpPr>
        <p:spPr/>
        <p:txBody>
          <a:bodyPr/>
          <a:lstStyle/>
          <a:p>
            <a:r>
              <a:rPr lang="en-US">
                <a:ea typeface="Calibri"/>
                <a:cs typeface="Calibri"/>
              </a:rPr>
              <a:t>The cloud version will not do what you need to remediate.</a:t>
            </a:r>
          </a:p>
        </p:txBody>
      </p:sp>
      <p:sp>
        <p:nvSpPr>
          <p:cNvPr id="4" name="Slide Number Placeholder 3">
            <a:extLst>
              <a:ext uri="{FF2B5EF4-FFF2-40B4-BE49-F238E27FC236}">
                <a16:creationId xmlns:a16="http://schemas.microsoft.com/office/drawing/2014/main" id="{41BA3E36-FA9E-AFAB-0EE6-0B4A0390F19C}"/>
              </a:ext>
            </a:extLst>
          </p:cNvPr>
          <p:cNvSpPr>
            <a:spLocks noGrp="1"/>
          </p:cNvSpPr>
          <p:nvPr>
            <p:ph type="sldNum" sz="quarter" idx="5"/>
          </p:nvPr>
        </p:nvSpPr>
        <p:spPr/>
        <p:txBody>
          <a:bodyPr/>
          <a:lstStyle/>
          <a:p>
            <a:fld id="{22289C57-55D7-40A4-A101-E74FAC7A092B}" type="slidenum">
              <a:rPr lang="en-US" smtClean="0"/>
              <a:t>14</a:t>
            </a:fld>
            <a:endParaRPr lang="en-US"/>
          </a:p>
        </p:txBody>
      </p:sp>
    </p:spTree>
    <p:extLst>
      <p:ext uri="{BB962C8B-B14F-4D97-AF65-F5344CB8AC3E}">
        <p14:creationId xmlns:p14="http://schemas.microsoft.com/office/powerpoint/2010/main" val="2921837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On PC: Menu -&gt; View -&gt; Show/Hide -&gt; Side panels -&gt; Accessibility tags, Content, Order</a:t>
            </a:r>
          </a:p>
          <a:p>
            <a:r>
              <a:rPr lang="en-US">
                <a:ea typeface="Calibri"/>
                <a:cs typeface="Calibri"/>
              </a:rPr>
              <a:t>You will need to repeat the process the Content and Order panels.</a:t>
            </a:r>
          </a:p>
        </p:txBody>
      </p:sp>
      <p:sp>
        <p:nvSpPr>
          <p:cNvPr id="4" name="Slide Number Placeholder 3"/>
          <p:cNvSpPr>
            <a:spLocks noGrp="1"/>
          </p:cNvSpPr>
          <p:nvPr>
            <p:ph type="sldNum" sz="quarter" idx="5"/>
          </p:nvPr>
        </p:nvSpPr>
        <p:spPr/>
        <p:txBody>
          <a:bodyPr/>
          <a:lstStyle/>
          <a:p>
            <a:fld id="{22289C57-55D7-40A4-A101-E74FAC7A092B}" type="slidenum">
              <a:rPr lang="en-US" smtClean="0"/>
              <a:t>15</a:t>
            </a:fld>
            <a:endParaRPr lang="en-US"/>
          </a:p>
        </p:txBody>
      </p:sp>
    </p:spTree>
    <p:extLst>
      <p:ext uri="{BB962C8B-B14F-4D97-AF65-F5344CB8AC3E}">
        <p14:creationId xmlns:p14="http://schemas.microsoft.com/office/powerpoint/2010/main" val="603924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right-side toolbar should look like the image on the right if the primary accessibility tools have been enabled.</a:t>
            </a:r>
          </a:p>
          <a:p>
            <a:r>
              <a:rPr lang="en-US">
                <a:ea typeface="Calibri"/>
                <a:cs typeface="Calibri"/>
              </a:rPr>
              <a:t>From the All tools menu, we recommend finding Prepare for accessibility in the list (you might need to select View more) then drag and drop it under Scan &amp; OCR.</a:t>
            </a:r>
          </a:p>
        </p:txBody>
      </p:sp>
      <p:sp>
        <p:nvSpPr>
          <p:cNvPr id="4" name="Slide Number Placeholder 3"/>
          <p:cNvSpPr>
            <a:spLocks noGrp="1"/>
          </p:cNvSpPr>
          <p:nvPr>
            <p:ph type="sldNum" sz="quarter" idx="5"/>
          </p:nvPr>
        </p:nvSpPr>
        <p:spPr/>
        <p:txBody>
          <a:bodyPr/>
          <a:lstStyle/>
          <a:p>
            <a:fld id="{22289C57-55D7-40A4-A101-E74FAC7A092B}" type="slidenum">
              <a:rPr lang="en-US" smtClean="0"/>
              <a:t>16</a:t>
            </a:fld>
            <a:endParaRPr lang="en-US"/>
          </a:p>
        </p:txBody>
      </p:sp>
    </p:spTree>
    <p:extLst>
      <p:ext uri="{BB962C8B-B14F-4D97-AF65-F5344CB8AC3E}">
        <p14:creationId xmlns:p14="http://schemas.microsoft.com/office/powerpoint/2010/main" val="4173613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Working with PDFs is a unique experience for each file. One method (Pint to PDF + auto tagging or Save As PDF) might not always work well every time. Different conversion types use different conversion engines with different parameters for applying accessibility standards. If one method isn't providing great results, try another.</a:t>
            </a:r>
          </a:p>
        </p:txBody>
      </p:sp>
      <p:sp>
        <p:nvSpPr>
          <p:cNvPr id="4" name="Slide Number Placeholder 3"/>
          <p:cNvSpPr>
            <a:spLocks noGrp="1"/>
          </p:cNvSpPr>
          <p:nvPr>
            <p:ph type="sldNum" sz="quarter" idx="5"/>
          </p:nvPr>
        </p:nvSpPr>
        <p:spPr/>
        <p:txBody>
          <a:bodyPr/>
          <a:lstStyle/>
          <a:p>
            <a:fld id="{22289C57-55D7-40A4-A101-E74FAC7A092B}" type="slidenum">
              <a:rPr lang="en-US" smtClean="0"/>
              <a:t>18</a:t>
            </a:fld>
            <a:endParaRPr lang="en-US"/>
          </a:p>
        </p:txBody>
      </p:sp>
    </p:spTree>
    <p:extLst>
      <p:ext uri="{BB962C8B-B14F-4D97-AF65-F5344CB8AC3E}">
        <p14:creationId xmlns:p14="http://schemas.microsoft.com/office/powerpoint/2010/main" val="2812163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PDFs (especially scanned PDFs) essentially start as an image.</a:t>
            </a:r>
          </a:p>
          <a:p>
            <a:r>
              <a:rPr lang="en-US"/>
              <a:t>OCR is a tool that allows the text in the image to be read as text.</a:t>
            </a:r>
            <a:endParaRPr lang="en-US">
              <a:ea typeface="Calibri"/>
              <a:cs typeface="Calibri"/>
            </a:endParaRPr>
          </a:p>
          <a:p>
            <a:r>
              <a:rPr lang="en-US"/>
              <a:t>OCR should be complete and accurate for all text. If there are fragments, like in the image above, the text is not usable.</a:t>
            </a:r>
            <a:endParaRPr lang="en-US">
              <a:ea typeface="Calibri"/>
              <a:cs typeface="Calibri"/>
            </a:endParaRPr>
          </a:p>
          <a:p>
            <a:r>
              <a:rPr lang="en-US"/>
              <a:t>Personally scanned document, especially books, need to have the OCR verified.</a:t>
            </a:r>
            <a:endParaRPr lang="en-US">
              <a:ea typeface="Calibri"/>
              <a:cs typeface="Calibri"/>
            </a:endParaRPr>
          </a:p>
        </p:txBody>
      </p:sp>
      <p:sp>
        <p:nvSpPr>
          <p:cNvPr id="4" name="Slide Number Placeholder 3"/>
          <p:cNvSpPr>
            <a:spLocks noGrp="1"/>
          </p:cNvSpPr>
          <p:nvPr>
            <p:ph type="sldNum" sz="quarter" idx="5"/>
          </p:nvPr>
        </p:nvSpPr>
        <p:spPr/>
        <p:txBody>
          <a:bodyPr/>
          <a:lstStyle/>
          <a:p>
            <a:fld id="{22289C57-55D7-40A4-A101-E74FAC7A092B}" type="slidenum">
              <a:rPr lang="en-US" smtClean="0"/>
              <a:t>19</a:t>
            </a:fld>
            <a:endParaRPr lang="en-US"/>
          </a:p>
        </p:txBody>
      </p:sp>
    </p:spTree>
    <p:extLst>
      <p:ext uri="{BB962C8B-B14F-4D97-AF65-F5344CB8AC3E}">
        <p14:creationId xmlns:p14="http://schemas.microsoft.com/office/powerpoint/2010/main" val="230743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22289C57-55D7-40A4-A101-E74FAC7A092B}" type="slidenum">
              <a:rPr lang="en-US" smtClean="0"/>
              <a:t>20</a:t>
            </a:fld>
            <a:endParaRPr lang="en-US"/>
          </a:p>
        </p:txBody>
      </p:sp>
    </p:spTree>
    <p:extLst>
      <p:ext uri="{BB962C8B-B14F-4D97-AF65-F5344CB8AC3E}">
        <p14:creationId xmlns:p14="http://schemas.microsoft.com/office/powerpoint/2010/main" val="4040438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F7362-4E8E-6A81-B2C7-F46E0D58D8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D515CB-9ED4-0B8C-03BF-41B78C23D8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AB3621-28F7-E306-20D2-96884B94B24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B7BA23E-6C20-290B-ABD6-27D87A1D58E1}"/>
              </a:ext>
            </a:extLst>
          </p:cNvPr>
          <p:cNvSpPr>
            <a:spLocks noGrp="1"/>
          </p:cNvSpPr>
          <p:nvPr>
            <p:ph type="sldNum" sz="quarter" idx="5"/>
          </p:nvPr>
        </p:nvSpPr>
        <p:spPr/>
        <p:txBody>
          <a:bodyPr/>
          <a:lstStyle/>
          <a:p>
            <a:fld id="{22289C57-55D7-40A4-A101-E74FAC7A092B}" type="slidenum">
              <a:rPr lang="en-US" smtClean="0"/>
              <a:t>21</a:t>
            </a:fld>
            <a:endParaRPr lang="en-US"/>
          </a:p>
        </p:txBody>
      </p:sp>
    </p:spTree>
    <p:extLst>
      <p:ext uri="{BB962C8B-B14F-4D97-AF65-F5344CB8AC3E}">
        <p14:creationId xmlns:p14="http://schemas.microsoft.com/office/powerpoint/2010/main" val="3634100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2</a:t>
            </a:fld>
            <a:endParaRPr lang="en-US"/>
          </a:p>
        </p:txBody>
      </p:sp>
    </p:spTree>
    <p:extLst>
      <p:ext uri="{BB962C8B-B14F-4D97-AF65-F5344CB8AC3E}">
        <p14:creationId xmlns:p14="http://schemas.microsoft.com/office/powerpoint/2010/main" val="1778128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Because of your interest in promoting your students’ success, I wanted to invite you to participate in a research study examining the accessibility of digital course materials in Canvas and how they impact students. Anyone who teaches a credit-bearing course at UNL is eligible to participate. Participation can take 5 minutes to an hour, depending on your level of participation. The go link, QR code, and contact information for the lead investigators are on the screen if you would like to learn more or participate.</a:t>
            </a:r>
          </a:p>
        </p:txBody>
      </p:sp>
      <p:sp>
        <p:nvSpPr>
          <p:cNvPr id="4" name="Slide Number Placeholder 3"/>
          <p:cNvSpPr>
            <a:spLocks noGrp="1"/>
          </p:cNvSpPr>
          <p:nvPr>
            <p:ph type="sldNum" sz="quarter" idx="5"/>
          </p:nvPr>
        </p:nvSpPr>
        <p:spPr/>
        <p:txBody>
          <a:bodyPr/>
          <a:lstStyle/>
          <a:p>
            <a:fld id="{22289C57-55D7-40A4-A101-E74FAC7A092B}" type="slidenum">
              <a:rPr lang="en-US" smtClean="0"/>
              <a:t>22</a:t>
            </a:fld>
            <a:endParaRPr lang="en-US"/>
          </a:p>
        </p:txBody>
      </p:sp>
    </p:spTree>
    <p:extLst>
      <p:ext uri="{BB962C8B-B14F-4D97-AF65-F5344CB8AC3E}">
        <p14:creationId xmlns:p14="http://schemas.microsoft.com/office/powerpoint/2010/main" val="537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23</a:t>
            </a:fld>
            <a:endParaRPr lang="en-US"/>
          </a:p>
        </p:txBody>
      </p:sp>
    </p:spTree>
    <p:extLst>
      <p:ext uri="{BB962C8B-B14F-4D97-AF65-F5344CB8AC3E}">
        <p14:creationId xmlns:p14="http://schemas.microsoft.com/office/powerpoint/2010/main" val="702683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25</a:t>
            </a:fld>
            <a:endParaRPr lang="en-US"/>
          </a:p>
        </p:txBody>
      </p:sp>
    </p:spTree>
    <p:extLst>
      <p:ext uri="{BB962C8B-B14F-4D97-AF65-F5344CB8AC3E}">
        <p14:creationId xmlns:p14="http://schemas.microsoft.com/office/powerpoint/2010/main" val="20231241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Reserved worktime for PDFs </a:t>
            </a:r>
            <a:r>
              <a:rPr lang="en-US"/>
              <a:t>in courses.</a:t>
            </a:r>
          </a:p>
          <a:p>
            <a:r>
              <a:rPr lang="en-US" dirty="0"/>
              <a:t>Use the call for help button.</a:t>
            </a:r>
          </a:p>
        </p:txBody>
      </p:sp>
      <p:sp>
        <p:nvSpPr>
          <p:cNvPr id="4" name="Slide Number Placeholder 3"/>
          <p:cNvSpPr>
            <a:spLocks noGrp="1"/>
          </p:cNvSpPr>
          <p:nvPr>
            <p:ph type="sldNum" sz="quarter" idx="5"/>
          </p:nvPr>
        </p:nvSpPr>
        <p:spPr/>
        <p:txBody>
          <a:bodyPr/>
          <a:lstStyle/>
          <a:p>
            <a:fld id="{22289C57-55D7-40A4-A101-E74FAC7A092B}" type="slidenum">
              <a:rPr lang="en-US" smtClean="0"/>
              <a:t>26</a:t>
            </a:fld>
            <a:endParaRPr lang="en-US"/>
          </a:p>
        </p:txBody>
      </p:sp>
    </p:spTree>
    <p:extLst>
      <p:ext uri="{BB962C8B-B14F-4D97-AF65-F5344CB8AC3E}">
        <p14:creationId xmlns:p14="http://schemas.microsoft.com/office/powerpoint/2010/main" val="10933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728FC-73AB-7C35-5F2D-3402D24EA0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280ABA-1E9C-D512-5CCB-95C30B5A5D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194296-A6A8-6C27-3E3E-3C042C6F641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42A6F56-6470-C26F-9366-FDAEEE063B2B}"/>
              </a:ext>
            </a:extLst>
          </p:cNvPr>
          <p:cNvSpPr>
            <a:spLocks noGrp="1"/>
          </p:cNvSpPr>
          <p:nvPr>
            <p:ph type="sldNum" sz="quarter" idx="5"/>
          </p:nvPr>
        </p:nvSpPr>
        <p:spPr/>
        <p:txBody>
          <a:bodyPr/>
          <a:lstStyle/>
          <a:p>
            <a:fld id="{22289C57-55D7-40A4-A101-E74FAC7A092B}" type="slidenum">
              <a:rPr lang="en-US" smtClean="0"/>
              <a:t>3</a:t>
            </a:fld>
            <a:endParaRPr lang="en-US"/>
          </a:p>
        </p:txBody>
      </p:sp>
    </p:spTree>
    <p:extLst>
      <p:ext uri="{BB962C8B-B14F-4D97-AF65-F5344CB8AC3E}">
        <p14:creationId xmlns:p14="http://schemas.microsoft.com/office/powerpoint/2010/main" val="4041261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user interface is not user friendly</a:t>
            </a:r>
          </a:p>
          <a:p>
            <a:r>
              <a:rPr lang="en-US">
                <a:ea typeface="Calibri"/>
                <a:cs typeface="Calibri"/>
              </a:rPr>
              <a:t>The base document is not changeable </a:t>
            </a:r>
          </a:p>
          <a:p>
            <a:r>
              <a:rPr lang="en-US">
                <a:ea typeface="Calibri"/>
                <a:cs typeface="Calibri"/>
              </a:rPr>
              <a:t>Scans strip out the background coding for accessibility, so you have to add it back in from scratch</a:t>
            </a:r>
          </a:p>
          <a:p>
            <a:r>
              <a:rPr lang="en-US">
                <a:ea typeface="Calibri"/>
                <a:cs typeface="Calibri"/>
              </a:rPr>
              <a:t>If you are going to use a PDF, it needs to be worth the time and energy</a:t>
            </a:r>
          </a:p>
        </p:txBody>
      </p:sp>
      <p:sp>
        <p:nvSpPr>
          <p:cNvPr id="4" name="Slide Number Placeholder 3"/>
          <p:cNvSpPr>
            <a:spLocks noGrp="1"/>
          </p:cNvSpPr>
          <p:nvPr>
            <p:ph type="sldNum" sz="quarter" idx="5"/>
          </p:nvPr>
        </p:nvSpPr>
        <p:spPr/>
        <p:txBody>
          <a:bodyPr/>
          <a:lstStyle/>
          <a:p>
            <a:fld id="{22289C57-55D7-40A4-A101-E74FAC7A092B}" type="slidenum">
              <a:rPr lang="en-US" smtClean="0"/>
              <a:t>4</a:t>
            </a:fld>
            <a:endParaRPr lang="en-US"/>
          </a:p>
        </p:txBody>
      </p:sp>
    </p:spTree>
    <p:extLst>
      <p:ext uri="{BB962C8B-B14F-4D97-AF65-F5344CB8AC3E}">
        <p14:creationId xmlns:p14="http://schemas.microsoft.com/office/powerpoint/2010/main" val="2182522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We’ve talked to our campus partners ITS, Libraries, and IEC. From these conversations, we've learned that most of the reasons people use PDFs are actually outdated – based on how computers used to work.</a:t>
            </a:r>
          </a:p>
          <a:p>
            <a:r>
              <a:rPr lang="en-US">
                <a:ea typeface="Calibri"/>
                <a:cs typeface="Calibri"/>
              </a:rPr>
              <a:t>PDFs were first introduced in 1992 – they are as old as this computer. They are 33 years old.</a:t>
            </a:r>
          </a:p>
        </p:txBody>
      </p:sp>
      <p:sp>
        <p:nvSpPr>
          <p:cNvPr id="4" name="Slide Number Placeholder 3"/>
          <p:cNvSpPr>
            <a:spLocks noGrp="1"/>
          </p:cNvSpPr>
          <p:nvPr>
            <p:ph type="sldNum" sz="quarter" idx="5"/>
          </p:nvPr>
        </p:nvSpPr>
        <p:spPr/>
        <p:txBody>
          <a:bodyPr/>
          <a:lstStyle/>
          <a:p>
            <a:fld id="{22289C57-55D7-40A4-A101-E74FAC7A092B}" type="slidenum">
              <a:rPr lang="en-US" smtClean="0"/>
              <a:t>5</a:t>
            </a:fld>
            <a:endParaRPr lang="en-US"/>
          </a:p>
        </p:txBody>
      </p:sp>
    </p:spTree>
    <p:extLst>
      <p:ext uri="{BB962C8B-B14F-4D97-AF65-F5344CB8AC3E}">
        <p14:creationId xmlns:p14="http://schemas.microsoft.com/office/powerpoint/2010/main" val="1289982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printed PDF sheet of PowerPoint notes with the slides on the left and blank lines on the right. Sharing notes in this format allows the least flexibility and usability for students. It is also very hard to make </a:t>
            </a:r>
            <a:r>
              <a:rPr lang="en-US" err="1"/>
              <a:t>accesssible</a:t>
            </a:r>
            <a:r>
              <a:rPr lang="en-US"/>
              <a:t>. This only provides the illusion of locking down your intellectual property. It is very easy to get the content out these days.</a:t>
            </a:r>
          </a:p>
          <a:p>
            <a:r>
              <a:rPr lang="en-US"/>
              <a:t>The menu for sharing a “view only” link for a PowerPoint presentation. This is a much better option for sharing content with your students because it retains its original accessibility features and students can download it and use it most flexibly.</a:t>
            </a:r>
          </a:p>
        </p:txBody>
      </p:sp>
      <p:sp>
        <p:nvSpPr>
          <p:cNvPr id="4" name="Slide Number Placeholder 3"/>
          <p:cNvSpPr>
            <a:spLocks noGrp="1"/>
          </p:cNvSpPr>
          <p:nvPr>
            <p:ph type="sldNum" sz="quarter" idx="5"/>
          </p:nvPr>
        </p:nvSpPr>
        <p:spPr/>
        <p:txBody>
          <a:bodyPr/>
          <a:lstStyle/>
          <a:p>
            <a:fld id="{22289C57-55D7-40A4-A101-E74FAC7A092B}" type="slidenum">
              <a:rPr lang="en-US" smtClean="0"/>
              <a:t>6</a:t>
            </a:fld>
            <a:endParaRPr lang="en-US"/>
          </a:p>
        </p:txBody>
      </p:sp>
    </p:spTree>
    <p:extLst>
      <p:ext uri="{BB962C8B-B14F-4D97-AF65-F5344CB8AC3E}">
        <p14:creationId xmlns:p14="http://schemas.microsoft.com/office/powerpoint/2010/main" val="2385198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Google platforms are free and can open most document formats. There are also cloud versions of Microsoft products.</a:t>
            </a:r>
          </a:p>
        </p:txBody>
      </p:sp>
      <p:sp>
        <p:nvSpPr>
          <p:cNvPr id="4" name="Slide Number Placeholder 3"/>
          <p:cNvSpPr>
            <a:spLocks noGrp="1"/>
          </p:cNvSpPr>
          <p:nvPr>
            <p:ph type="sldNum" sz="quarter" idx="5"/>
          </p:nvPr>
        </p:nvSpPr>
        <p:spPr/>
        <p:txBody>
          <a:bodyPr/>
          <a:lstStyle/>
          <a:p>
            <a:fld id="{22289C57-55D7-40A4-A101-E74FAC7A092B}" type="slidenum">
              <a:rPr lang="en-US" smtClean="0"/>
              <a:t>7</a:t>
            </a:fld>
            <a:endParaRPr lang="en-US"/>
          </a:p>
        </p:txBody>
      </p:sp>
    </p:spTree>
    <p:extLst>
      <p:ext uri="{BB962C8B-B14F-4D97-AF65-F5344CB8AC3E}">
        <p14:creationId xmlns:p14="http://schemas.microsoft.com/office/powerpoint/2010/main" val="3969033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If students are using a PDF in the course, then it circumvents journal web traffic through the library. Then the library doesn't have usage data supporting the need to subscribe to that journal. </a:t>
            </a:r>
          </a:p>
          <a:p>
            <a:r>
              <a:rPr lang="en-US">
                <a:ea typeface="Calibri"/>
                <a:cs typeface="Calibri"/>
              </a:rPr>
              <a:t>Web version of the article has accessibility features built in.</a:t>
            </a:r>
          </a:p>
        </p:txBody>
      </p:sp>
      <p:sp>
        <p:nvSpPr>
          <p:cNvPr id="4" name="Slide Number Placeholder 3"/>
          <p:cNvSpPr>
            <a:spLocks noGrp="1"/>
          </p:cNvSpPr>
          <p:nvPr>
            <p:ph type="sldNum" sz="quarter" idx="5"/>
          </p:nvPr>
        </p:nvSpPr>
        <p:spPr/>
        <p:txBody>
          <a:bodyPr/>
          <a:lstStyle/>
          <a:p>
            <a:fld id="{22289C57-55D7-40A4-A101-E74FAC7A092B}" type="slidenum">
              <a:rPr lang="en-US" smtClean="0"/>
              <a:t>9</a:t>
            </a:fld>
            <a:endParaRPr lang="en-US"/>
          </a:p>
        </p:txBody>
      </p:sp>
    </p:spTree>
    <p:extLst>
      <p:ext uri="{BB962C8B-B14F-4D97-AF65-F5344CB8AC3E}">
        <p14:creationId xmlns:p14="http://schemas.microsoft.com/office/powerpoint/2010/main" val="1408331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e-reader with an eBook. Always check for existing eBook options before creating a scan.</a:t>
            </a:r>
          </a:p>
          <a:p>
            <a:r>
              <a:rPr lang="en-US"/>
              <a:t>Audiobook symbol. Always check for additional formats for your reading when creating a scan.</a:t>
            </a:r>
          </a:p>
          <a:p>
            <a:r>
              <a:rPr lang="en-US"/>
              <a:t>Requesting a scan of a book chapter through the library means you’ll get a higher quality scan made by the </a:t>
            </a:r>
            <a:r>
              <a:rPr lang="en-US" err="1"/>
              <a:t>Bookeye</a:t>
            </a:r>
            <a:r>
              <a:rPr lang="en-US"/>
              <a:t> scanner. This will result in better OCR results.</a:t>
            </a:r>
            <a:endParaRPr lang="en-US">
              <a:ea typeface="Calibri"/>
              <a:cs typeface="Calibri"/>
            </a:endParaRPr>
          </a:p>
        </p:txBody>
      </p:sp>
      <p:sp>
        <p:nvSpPr>
          <p:cNvPr id="4" name="Slide Number Placeholder 3"/>
          <p:cNvSpPr>
            <a:spLocks noGrp="1"/>
          </p:cNvSpPr>
          <p:nvPr>
            <p:ph type="sldNum" sz="quarter" idx="5"/>
          </p:nvPr>
        </p:nvSpPr>
        <p:spPr/>
        <p:txBody>
          <a:bodyPr/>
          <a:lstStyle/>
          <a:p>
            <a:fld id="{22289C57-55D7-40A4-A101-E74FAC7A092B}" type="slidenum">
              <a:rPr lang="en-US" smtClean="0"/>
              <a:t>10</a:t>
            </a:fld>
            <a:endParaRPr lang="en-US"/>
          </a:p>
        </p:txBody>
      </p:sp>
    </p:spTree>
    <p:extLst>
      <p:ext uri="{BB962C8B-B14F-4D97-AF65-F5344CB8AC3E}">
        <p14:creationId xmlns:p14="http://schemas.microsoft.com/office/powerpoint/2010/main" val="38837351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41918" y="3329790"/>
            <a:ext cx="4941771" cy="3200400"/>
          </a:xfrm>
        </p:spPr>
        <p:txBody>
          <a:bodyPr anchor="ctr">
            <a:noAutofit/>
          </a:bodyPr>
          <a:lstStyle>
            <a:lvl1pPr algn="l">
              <a:defRPr sz="3600" spc="150" baseline="0"/>
            </a:lvl1pPr>
          </a:lstStyle>
          <a:p>
            <a:r>
              <a:rPr lang="en-US"/>
              <a:t>CLICK TO add title</a:t>
            </a:r>
          </a:p>
        </p:txBody>
      </p:sp>
      <p:pic>
        <p:nvPicPr>
          <p:cNvPr id="8" name="Graphic 7">
            <a:extLst>
              <a:ext uri="{FF2B5EF4-FFF2-40B4-BE49-F238E27FC236}">
                <a16:creationId xmlns:a16="http://schemas.microsoft.com/office/drawing/2014/main" id="{A04F1E16-9A84-4D0E-9706-79C396AF6AE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1" y="895350"/>
            <a:ext cx="3247662" cy="1917700"/>
          </a:xfrm>
        </p:spPr>
        <p:txBody>
          <a:bodyPr>
            <a:normAutofit/>
          </a:bodyPr>
          <a:lstStyle>
            <a:lvl1pPr algn="l">
              <a:defRPr lang="en-US" sz="2400" kern="1200" spc="150" baseline="0" dirty="0">
                <a:solidFill>
                  <a:schemeClr val="tx1"/>
                </a:solidFill>
                <a:latin typeface="+mj-lt"/>
                <a:ea typeface="+mj-ea"/>
                <a:cs typeface="+mj-cs"/>
              </a:defRPr>
            </a:lvl1pPr>
          </a:lstStyle>
          <a:p>
            <a:r>
              <a:rPr lang="en-US"/>
              <a:t>CLICK TO add title</a:t>
            </a:r>
          </a:p>
        </p:txBody>
      </p:sp>
      <p:sp>
        <p:nvSpPr>
          <p:cNvPr id="3" name="Content Placeholder 3">
            <a:extLst>
              <a:ext uri="{FF2B5EF4-FFF2-40B4-BE49-F238E27FC236}">
                <a16:creationId xmlns:a16="http://schemas.microsoft.com/office/drawing/2014/main" id="{A14C3057-3BCC-F9A2-98D8-17DDB36F1823}"/>
              </a:ext>
            </a:extLst>
          </p:cNvPr>
          <p:cNvSpPr>
            <a:spLocks noGrp="1"/>
          </p:cNvSpPr>
          <p:nvPr>
            <p:ph sz="half" idx="16" hasCustomPrompt="1"/>
          </p:nvPr>
        </p:nvSpPr>
        <p:spPr>
          <a:xfrm>
            <a:off x="838200" y="2813049"/>
            <a:ext cx="3247662" cy="323849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4216396" y="895927"/>
            <a:ext cx="7137404" cy="5115889"/>
          </a:xfrm>
        </p:spPr>
        <p:txBody>
          <a:bodyPr>
            <a:normAutofit/>
          </a:bodyPr>
          <a:lstStyle>
            <a:lvl1pPr marL="0" indent="0" algn="ctr">
              <a:buNone/>
              <a:defRPr sz="2000"/>
            </a:lvl1pPr>
          </a:lstStyle>
          <a:p>
            <a:r>
              <a:rPr lang="en-US"/>
              <a:t>Click icon to add table</a:t>
            </a:r>
          </a:p>
        </p:txBody>
      </p:sp>
      <p:sp>
        <p:nvSpPr>
          <p:cNvPr id="10" name="Footer Placeholder 4">
            <a:extLst>
              <a:ext uri="{FF2B5EF4-FFF2-40B4-BE49-F238E27FC236}">
                <a16:creationId xmlns:a16="http://schemas.microsoft.com/office/drawing/2014/main" id="{5F91997C-538B-C8B9-14D7-31A1932F69C3}"/>
              </a:ext>
            </a:extLst>
          </p:cNvPr>
          <p:cNvSpPr>
            <a:spLocks noGrp="1"/>
          </p:cNvSpPr>
          <p:nvPr>
            <p:ph type="ftr" sz="quarter" idx="11"/>
          </p:nvPr>
        </p:nvSpPr>
        <p:spPr>
          <a:xfrm>
            <a:off x="731615" y="6356349"/>
            <a:ext cx="3819228" cy="365125"/>
          </a:xfrm>
        </p:spPr>
        <p:txBody>
          <a:bodyPr/>
          <a:lstStyle>
            <a:lvl1pPr algn="l">
              <a:defRPr sz="900"/>
            </a:lvl1pPr>
          </a:lstStyle>
          <a:p>
            <a:r>
              <a:rPr lang="en-US"/>
              <a:t>PRESENTATION TITLE</a:t>
            </a:r>
          </a:p>
        </p:txBody>
      </p:sp>
      <p:sp>
        <p:nvSpPr>
          <p:cNvPr id="11" name="Slide Number Placeholder 5">
            <a:extLst>
              <a:ext uri="{FF2B5EF4-FFF2-40B4-BE49-F238E27FC236}">
                <a16:creationId xmlns:a16="http://schemas.microsoft.com/office/drawing/2014/main" id="{1F777EF4-982E-9337-7E82-31DC723C1273}"/>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a:p>
        </p:txBody>
      </p:sp>
      <p:grpSp>
        <p:nvGrpSpPr>
          <p:cNvPr id="14" name="Group 13">
            <a:extLst>
              <a:ext uri="{FF2B5EF4-FFF2-40B4-BE49-F238E27FC236}">
                <a16:creationId xmlns:a16="http://schemas.microsoft.com/office/drawing/2014/main" id="{E34303BA-AFB6-0E22-486F-785994E3B7B1}"/>
              </a:ext>
              <a:ext uri="{C183D7F6-B498-43B3-948B-1728B52AA6E4}">
                <adec:decorative xmlns:adec="http://schemas.microsoft.com/office/drawing/2017/decorative" val="1"/>
              </a:ext>
            </a:extLst>
          </p:cNvPr>
          <p:cNvGrpSpPr/>
          <p:nvPr userDrawn="1"/>
        </p:nvGrpSpPr>
        <p:grpSpPr>
          <a:xfrm>
            <a:off x="0" y="0"/>
            <a:ext cx="2327564" cy="1505528"/>
            <a:chOff x="0" y="0"/>
            <a:chExt cx="2238376" cy="3105150"/>
          </a:xfrm>
        </p:grpSpPr>
        <p:cxnSp>
          <p:nvCxnSpPr>
            <p:cNvPr id="15" name="Straight Connector 14">
              <a:extLst>
                <a:ext uri="{FF2B5EF4-FFF2-40B4-BE49-F238E27FC236}">
                  <a16:creationId xmlns:a16="http://schemas.microsoft.com/office/drawing/2014/main" id="{F66E3A08-02EB-7B54-5089-E7A7F19FD725}"/>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14F9BE5-00B2-ADDF-771C-AB098B36C820}"/>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808163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838200" y="337192"/>
            <a:ext cx="5655197" cy="1997867"/>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2705177"/>
            <a:ext cx="5733772" cy="448990"/>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hasCustomPrompt="1"/>
          </p:nvPr>
        </p:nvSpPr>
        <p:spPr>
          <a:xfrm>
            <a:off x="838199" y="3154166"/>
            <a:ext cx="5733773" cy="3032733"/>
          </a:xfrm>
        </p:spPr>
        <p:txBody>
          <a:bodyPr>
            <a:normAutofit/>
          </a:bodyPr>
          <a:lstStyle>
            <a:lvl1pPr marL="285750" indent="-285750">
              <a:lnSpc>
                <a:spcPct val="100000"/>
              </a:lnSpc>
              <a:buFont typeface="Arial" panose="020B0604020202020204" pitchFamily="34" charset="0"/>
              <a:buChar char="•"/>
              <a:defRPr sz="1800" spc="50" baseline="0"/>
            </a:lvl1pPr>
            <a:lvl2pPr marL="742950" indent="-285750">
              <a:lnSpc>
                <a:spcPct val="100000"/>
              </a:lnSpc>
              <a:buFont typeface="Arial" panose="020B0604020202020204" pitchFamily="34" charset="0"/>
              <a:buChar char="•"/>
              <a:defRPr sz="1800" spc="50" baseline="0"/>
            </a:lvl2pPr>
            <a:lvl3pPr marL="1200150" indent="-285750">
              <a:lnSpc>
                <a:spcPct val="100000"/>
              </a:lnSpc>
              <a:buFont typeface="Arial" panose="020B0604020202020204" pitchFamily="34" charset="0"/>
              <a:buChar char="•"/>
              <a:defRPr sz="1800" spc="50" baseline="0"/>
            </a:lvl3pPr>
            <a:lvl4pPr marL="1657350" indent="-285750">
              <a:lnSpc>
                <a:spcPct val="100000"/>
              </a:lnSpc>
              <a:buFont typeface="Arial" panose="020B0604020202020204" pitchFamily="34" charset="0"/>
              <a:buChar char="•"/>
              <a:defRPr sz="1800" spc="50" baseline="0"/>
            </a:lvl4pPr>
            <a:lvl5pPr marL="2114550" indent="-285750">
              <a:lnSpc>
                <a:spcPct val="100000"/>
              </a:lnSpc>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887108" y="2705177"/>
            <a:ext cx="3943627" cy="448989"/>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7" name="Content Placeholder 3">
            <a:extLst>
              <a:ext uri="{FF2B5EF4-FFF2-40B4-BE49-F238E27FC236}">
                <a16:creationId xmlns:a16="http://schemas.microsoft.com/office/drawing/2014/main" id="{0120DFF5-B64A-9744-4500-1D7BBA19BF1C}"/>
              </a:ext>
            </a:extLst>
          </p:cNvPr>
          <p:cNvSpPr>
            <a:spLocks noGrp="1"/>
          </p:cNvSpPr>
          <p:nvPr>
            <p:ph sz="half" idx="14" hasCustomPrompt="1"/>
          </p:nvPr>
        </p:nvSpPr>
        <p:spPr>
          <a:xfrm>
            <a:off x="7887107" y="3164867"/>
            <a:ext cx="3943627" cy="3032733"/>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a:xfrm>
            <a:off x="843986" y="6356350"/>
            <a:ext cx="4114800" cy="365125"/>
          </a:xfrm>
        </p:spPr>
        <p:txBody>
          <a:bodyPr/>
          <a:lstStyle>
            <a:lvl1pPr algn="l">
              <a:defRPr sz="900"/>
            </a:lvl1pPr>
          </a:lstStyle>
          <a:p>
            <a:r>
              <a:rPr lang="en-US"/>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pic>
        <p:nvPicPr>
          <p:cNvPr id="13" name="Graphic 12">
            <a:extLst>
              <a:ext uri="{FF2B5EF4-FFF2-40B4-BE49-F238E27FC236}">
                <a16:creationId xmlns:a16="http://schemas.microsoft.com/office/drawing/2014/main" id="{E0588715-35AD-8BE1-A5FC-E28BDD3854A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645" t="319" r="28732" b="73496"/>
          <a:stretch/>
        </p:blipFill>
        <p:spPr>
          <a:xfrm rot="10800000" flipH="1">
            <a:off x="6308436" y="-11"/>
            <a:ext cx="5883564" cy="236642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44E9C70-0200-3C21-7766-CB9EA5FBFA88}"/>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1" name="Straight Connector 10">
              <a:extLst>
                <a:ext uri="{FF2B5EF4-FFF2-40B4-BE49-F238E27FC236}">
                  <a16:creationId xmlns:a16="http://schemas.microsoft.com/office/drawing/2014/main" id="{1D5E4B16-2071-DEE9-BE53-F35AFBEFCA57}"/>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CB2B071-0355-D550-18A8-9D515CA1698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0" y="353550"/>
            <a:ext cx="10515600" cy="1325563"/>
          </a:xfrm>
        </p:spPr>
        <p:txBody>
          <a:bodyPr anchor="b">
            <a:normAutofit/>
          </a:bodyPr>
          <a:lstStyle>
            <a:lvl1pPr algn="ctr">
              <a:defRPr lang="en-US" sz="2800" kern="1200" spc="150" baseline="0" dirty="0">
                <a:solidFill>
                  <a:schemeClr val="tx1"/>
                </a:solidFill>
                <a:latin typeface="+mj-lt"/>
                <a:ea typeface="+mj-ea"/>
                <a:cs typeface="+mj-cs"/>
              </a:defRPr>
            </a:lvl1pPr>
          </a:lstStyle>
          <a:p>
            <a:r>
              <a:rPr lang="en-US"/>
              <a:t>CLICK TO add title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570963"/>
          </a:xfrm>
        </p:spPr>
        <p:txBody>
          <a:bodyPr>
            <a:normAutofit/>
          </a:bodyPr>
          <a:lstStyle>
            <a:lvl1pPr marL="0" indent="0" algn="ctr">
              <a:buNone/>
              <a:defRPr sz="2000"/>
            </a:lvl1pPr>
          </a:lstStyle>
          <a:p>
            <a:r>
              <a:rPr lang="en-US"/>
              <a:t>Click icon to add table</a:t>
            </a:r>
          </a:p>
        </p:txBody>
      </p:sp>
      <p:sp>
        <p:nvSpPr>
          <p:cNvPr id="6" name="Footer Placeholder 4">
            <a:extLst>
              <a:ext uri="{FF2B5EF4-FFF2-40B4-BE49-F238E27FC236}">
                <a16:creationId xmlns:a16="http://schemas.microsoft.com/office/drawing/2014/main" id="{BFB554B2-4C33-2975-9F27-94B8AE71DF13}"/>
              </a:ext>
            </a:extLst>
          </p:cNvPr>
          <p:cNvSpPr>
            <a:spLocks noGrp="1"/>
          </p:cNvSpPr>
          <p:nvPr>
            <p:ph type="ftr" sz="quarter" idx="11"/>
          </p:nvPr>
        </p:nvSpPr>
        <p:spPr>
          <a:xfrm>
            <a:off x="838200" y="6356349"/>
            <a:ext cx="3819228" cy="365125"/>
          </a:xfrm>
        </p:spPr>
        <p:txBody>
          <a:bodyPr/>
          <a:lstStyle>
            <a:lvl1pPr algn="l">
              <a:defRPr sz="900"/>
            </a:lvl1pPr>
          </a:lstStyle>
          <a:p>
            <a:r>
              <a:rPr lang="en-US"/>
              <a:t>PRESENTATION TITLE</a:t>
            </a:r>
          </a:p>
        </p:txBody>
      </p:sp>
      <p:sp>
        <p:nvSpPr>
          <p:cNvPr id="7" name="Slide Number Placeholder 5">
            <a:extLst>
              <a:ext uri="{FF2B5EF4-FFF2-40B4-BE49-F238E27FC236}">
                <a16:creationId xmlns:a16="http://schemas.microsoft.com/office/drawing/2014/main" id="{503C6776-E983-2BA3-1054-75996FE0FD22}"/>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a:t>CLICK TO add title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hasCustomPrompt="1"/>
          </p:nvPr>
        </p:nvSpPr>
        <p:spPr>
          <a:xfrm>
            <a:off x="4267200" y="3238103"/>
            <a:ext cx="4179570" cy="2850181"/>
          </a:xfrm>
        </p:spPr>
        <p:txBody>
          <a:bodyPr>
            <a:normAutofit/>
          </a:bodyPr>
          <a:lstStyle>
            <a:lvl1pPr marL="0" indent="0" algn="l">
              <a:lnSpc>
                <a:spcPct val="150000"/>
              </a:lnSpc>
              <a:buNone/>
              <a:defRPr sz="18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pic>
        <p:nvPicPr>
          <p:cNvPr id="6" name="Graphic 5">
            <a:extLst>
              <a:ext uri="{FF2B5EF4-FFF2-40B4-BE49-F238E27FC236}">
                <a16:creationId xmlns:a16="http://schemas.microsoft.com/office/drawing/2014/main" id="{ED3361C9-310A-4255-A94E-B77588962D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4267200" y="6356350"/>
            <a:ext cx="4179570" cy="365125"/>
          </a:xfrm>
        </p:spPr>
        <p:txBody>
          <a:bodyPr/>
          <a:lstStyle>
            <a:lvl1pPr algn="l">
              <a:defRPr sz="900"/>
            </a:lvl1pPr>
          </a:lstStyle>
          <a:p>
            <a:r>
              <a:rPr lang="en-US"/>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129114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4229100" y="0"/>
            <a:ext cx="7962901"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a:t>CLICK TO add title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hasCustomPrompt="1"/>
          </p:nvPr>
        </p:nvSpPr>
        <p:spPr>
          <a:xfrm>
            <a:off x="1333500" y="2674013"/>
            <a:ext cx="2895600" cy="3269589"/>
          </a:xfrm>
        </p:spPr>
        <p:txBody>
          <a:bodyPr>
            <a:normAutofit/>
          </a:bodyPr>
          <a:lstStyle>
            <a:lvl1pPr marL="0" indent="0">
              <a:lnSpc>
                <a:spcPct val="140000"/>
              </a:lnSpc>
              <a:spcBef>
                <a:spcPts val="1000"/>
              </a:spcBef>
              <a:buNone/>
              <a:defRPr sz="1800">
                <a:solidFill>
                  <a:schemeClr val="bg1"/>
                </a:solidFill>
              </a:defRPr>
            </a:lvl1pPr>
            <a:lvl2pPr marL="457200" indent="0">
              <a:lnSpc>
                <a:spcPct val="140000"/>
              </a:lnSpc>
              <a:spcBef>
                <a:spcPts val="1000"/>
              </a:spcBef>
              <a:buNone/>
              <a:defRPr sz="1800">
                <a:solidFill>
                  <a:schemeClr val="bg1"/>
                </a:solidFill>
              </a:defRPr>
            </a:lvl2pPr>
            <a:lvl3pPr marL="914400" indent="0">
              <a:lnSpc>
                <a:spcPct val="140000"/>
              </a:lnSpc>
              <a:spcBef>
                <a:spcPts val="1000"/>
              </a:spcBef>
              <a:buNone/>
              <a:defRPr sz="1800">
                <a:solidFill>
                  <a:schemeClr val="bg1"/>
                </a:solidFill>
              </a:defRPr>
            </a:lvl3pPr>
            <a:lvl4pPr marL="1371600" indent="0">
              <a:lnSpc>
                <a:spcPct val="140000"/>
              </a:lnSpc>
              <a:spcBef>
                <a:spcPts val="1000"/>
              </a:spcBef>
              <a:buNone/>
              <a:defRPr sz="1800">
                <a:solidFill>
                  <a:schemeClr val="bg1"/>
                </a:solidFill>
              </a:defRPr>
            </a:lvl4pPr>
            <a:lvl5pPr marL="1828800" indent="0">
              <a:lnSpc>
                <a:spcPct val="140000"/>
              </a:lnSpc>
              <a:spcBef>
                <a:spcPts val="1000"/>
              </a:spcBef>
              <a:buNone/>
              <a:defRPr sz="1800">
                <a:solidFill>
                  <a:schemeClr val="bg1"/>
                </a:solidFill>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1333500" y="6356349"/>
            <a:ext cx="3819228" cy="365125"/>
          </a:xfrm>
        </p:spPr>
        <p:txBody>
          <a:bodyPr/>
          <a:lstStyle>
            <a:lvl1pPr algn="l">
              <a:defRPr sz="900"/>
            </a:lvl1pPr>
          </a:lstStyle>
          <a:p>
            <a:r>
              <a:rPr lang="en-US"/>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018"/>
            <a:ext cx="4179570" cy="3377354"/>
          </a:xfrm>
        </p:spPr>
        <p:txBody>
          <a:bodyPr anchor="b">
            <a:noAutofit/>
          </a:bodyPr>
          <a:lstStyle>
            <a:lvl1pPr algn="l">
              <a:defRPr sz="3600" spc="150" baseline="0">
                <a:solidFill>
                  <a:schemeClr val="tx1"/>
                </a:solidFill>
              </a:defRPr>
            </a:lvl1pPr>
          </a:lstStyle>
          <a:p>
            <a:r>
              <a:rPr lang="en-US"/>
              <a:t>CLICK TO add title</a:t>
            </a:r>
          </a:p>
        </p:txBody>
      </p:sp>
      <p:grpSp>
        <p:nvGrpSpPr>
          <p:cNvPr id="4" name="Group 3">
            <a:extLst>
              <a:ext uri="{FF2B5EF4-FFF2-40B4-BE49-F238E27FC236}">
                <a16:creationId xmlns:a16="http://schemas.microsoft.com/office/drawing/2014/main" id="{4A96E214-6A61-C8A7-B1DB-C8C260C13441}"/>
              </a:ext>
              <a:ext uri="{C183D7F6-B498-43B3-948B-1728B52AA6E4}">
                <adec:decorative xmlns:adec="http://schemas.microsoft.com/office/drawing/2017/decorative" val="1"/>
              </a:ext>
            </a:extLst>
          </p:cNvPr>
          <p:cNvGrpSpPr/>
          <p:nvPr userDrawn="1"/>
        </p:nvGrpSpPr>
        <p:grpSpPr>
          <a:xfrm>
            <a:off x="0" y="0"/>
            <a:ext cx="6557818" cy="6858000"/>
            <a:chOff x="0" y="0"/>
            <a:chExt cx="4762501" cy="5186363"/>
          </a:xfrm>
        </p:grpSpPr>
        <p:cxnSp>
          <p:nvCxnSpPr>
            <p:cNvPr id="5" name="Straight Connector 4">
              <a:extLst>
                <a:ext uri="{FF2B5EF4-FFF2-40B4-BE49-F238E27FC236}">
                  <a16:creationId xmlns:a16="http://schemas.microsoft.com/office/drawing/2014/main" id="{A18BC1BC-99D6-D9F4-19F9-AAE722E2AE61}"/>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816F797-248B-2C75-29B9-DB65A809D47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2501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680"/>
            <a:ext cx="4179570" cy="3376691"/>
          </a:xfrm>
        </p:spPr>
        <p:txBody>
          <a:bodyPr anchor="b">
            <a:noAutofit/>
          </a:bodyPr>
          <a:lstStyle>
            <a:lvl1pPr algn="l">
              <a:defRPr sz="3600" spc="150" baseline="0">
                <a:solidFill>
                  <a:schemeClr val="bg1"/>
                </a:solidFill>
              </a:defRPr>
            </a:lvl1pPr>
          </a:lstStyle>
          <a:p>
            <a:r>
              <a:rPr lang="en-US"/>
              <a:t>CLICK TO add title</a:t>
            </a:r>
          </a:p>
        </p:txBody>
      </p:sp>
      <p:cxnSp>
        <p:nvCxnSpPr>
          <p:cNvPr id="7" name="Straight Connector 6">
            <a:extLst>
              <a:ext uri="{FF2B5EF4-FFF2-40B4-BE49-F238E27FC236}">
                <a16:creationId xmlns:a16="http://schemas.microsoft.com/office/drawing/2014/main" id="{5D8E94DD-0F7B-3F92-58EA-5F06D557BF40}"/>
              </a:ext>
              <a:ext uri="{C183D7F6-B498-43B3-948B-1728B52AA6E4}">
                <adec:decorative xmlns:adec="http://schemas.microsoft.com/office/drawing/2017/decorative" val="1"/>
              </a:ext>
            </a:extLst>
          </p:cNvPr>
          <p:cNvCxnSpPr>
            <a:cxnSpLocks/>
          </p:cNvCxnSpPr>
          <p:nvPr userDrawn="1"/>
        </p:nvCxnSpPr>
        <p:spPr>
          <a:xfrm>
            <a:off x="3990667" y="0"/>
            <a:ext cx="1126278" cy="25122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419F5397-34DB-BC88-ADF5-AA470A06FE50}"/>
              </a:ext>
            </a:extLst>
          </p:cNvPr>
          <p:cNvSpPr>
            <a:spLocks noGrp="1"/>
          </p:cNvSpPr>
          <p:nvPr>
            <p:ph type="pic" sz="quarter" idx="10"/>
          </p:nvPr>
        </p:nvSpPr>
        <p:spPr>
          <a:xfrm>
            <a:off x="0" y="-5080"/>
            <a:ext cx="6576291" cy="6872605"/>
          </a:xfrm>
          <a:custGeom>
            <a:avLst/>
            <a:gdLst>
              <a:gd name="connsiteX0" fmla="*/ 0 w 6576291"/>
              <a:gd name="connsiteY0" fmla="*/ 0 h 6867525"/>
              <a:gd name="connsiteX1" fmla="*/ 6576291 w 6576291"/>
              <a:gd name="connsiteY1" fmla="*/ 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044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 name="connsiteX0" fmla="*/ 0 w 6576291"/>
              <a:gd name="connsiteY0" fmla="*/ 0 h 6867525"/>
              <a:gd name="connsiteX1" fmla="*/ 3624811 w 6576291"/>
              <a:gd name="connsiteY1" fmla="*/ 1016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298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6291" h="6872605">
                <a:moveTo>
                  <a:pt x="0" y="5080"/>
                </a:moveTo>
                <a:lnTo>
                  <a:pt x="3629891" y="0"/>
                </a:lnTo>
                <a:lnTo>
                  <a:pt x="6576291" y="6872605"/>
                </a:lnTo>
                <a:lnTo>
                  <a:pt x="0" y="6872605"/>
                </a:lnTo>
                <a:lnTo>
                  <a:pt x="0" y="5080"/>
                </a:lnTo>
                <a:close/>
              </a:path>
            </a:pathLst>
          </a:custGeom>
        </p:spPr>
        <p:txBody>
          <a:bodyPr lIns="182880" tIns="182880" bIns="91440">
            <a:normAutofit/>
          </a:bodyPr>
          <a:lstStyle>
            <a:lvl1pPr marL="0" indent="0">
              <a:buNone/>
              <a:defRPr sz="2000">
                <a:solidFill>
                  <a:schemeClr val="bg1"/>
                </a:solidFill>
              </a:defRPr>
            </a:lvl1pPr>
          </a:lstStyle>
          <a:p>
            <a:r>
              <a:rPr lang="en-US"/>
              <a:t>Click icon to add picture</a:t>
            </a:r>
          </a:p>
        </p:txBody>
      </p:sp>
    </p:spTree>
    <p:extLst>
      <p:ext uri="{BB962C8B-B14F-4D97-AF65-F5344CB8AC3E}">
        <p14:creationId xmlns:p14="http://schemas.microsoft.com/office/powerpoint/2010/main" val="3754018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22318" y="268360"/>
            <a:ext cx="7288282" cy="2121177"/>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sp>
        <p:nvSpPr>
          <p:cNvPr id="3" name="Content Placeholder 3">
            <a:extLst>
              <a:ext uri="{FF2B5EF4-FFF2-40B4-BE49-F238E27FC236}">
                <a16:creationId xmlns:a16="http://schemas.microsoft.com/office/drawing/2014/main" id="{EAC9D25F-5B3D-F5B2-5D02-C6BC6AA8987B}"/>
              </a:ext>
            </a:extLst>
          </p:cNvPr>
          <p:cNvSpPr>
            <a:spLocks noGrp="1"/>
          </p:cNvSpPr>
          <p:nvPr>
            <p:ph sz="half" idx="2" hasCustomPrompt="1"/>
          </p:nvPr>
        </p:nvSpPr>
        <p:spPr>
          <a:xfrm>
            <a:off x="1322388" y="2763078"/>
            <a:ext cx="7288212" cy="3407051"/>
          </a:xfrm>
        </p:spPr>
        <p:txBody>
          <a:bodyPr>
            <a:normAutofit/>
          </a:bodyPr>
          <a:lstStyle>
            <a:lvl1pPr marL="0" indent="0">
              <a:lnSpc>
                <a:spcPct val="100000"/>
              </a:lnSpc>
              <a:buFont typeface="Arial" panose="020B0604020202020204" pitchFamily="34" charset="0"/>
              <a:buNone/>
              <a:defRPr sz="1800" b="1"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18E16CF1-2502-F2F0-2C27-2DD7979033E2}"/>
              </a:ext>
              <a:ext uri="{C183D7F6-B498-43B3-948B-1728B52AA6E4}">
                <adec:decorative xmlns:adec="http://schemas.microsoft.com/office/drawing/2017/decorative" val="1"/>
              </a:ext>
            </a:extLst>
          </p:cNvPr>
          <p:cNvGrpSpPr/>
          <p:nvPr userDrawn="1"/>
        </p:nvGrpSpPr>
        <p:grpSpPr>
          <a:xfrm>
            <a:off x="9096374" y="-25401"/>
            <a:ext cx="3095625" cy="6883401"/>
            <a:chOff x="9096375" y="-25401"/>
            <a:chExt cx="3095625" cy="6883401"/>
          </a:xfrm>
        </p:grpSpPr>
        <p:cxnSp>
          <p:nvCxnSpPr>
            <p:cNvPr id="10" name="Straight Connector 9">
              <a:extLst>
                <a:ext uri="{FF2B5EF4-FFF2-40B4-BE49-F238E27FC236}">
                  <a16:creationId xmlns:a16="http://schemas.microsoft.com/office/drawing/2014/main" id="{6322A6FB-333C-65AE-23D8-08BCEA174D43}"/>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2BB247-4598-A983-DEBF-6F042C1DB0BC}"/>
                </a:ext>
              </a:extLst>
            </p:cNvPr>
            <p:cNvCxnSpPr>
              <a:cxnSpLocks/>
            </p:cNvCxnSpPr>
            <p:nvPr userDrawn="1"/>
          </p:nvCxnSpPr>
          <p:spPr>
            <a:xfrm flipH="1">
              <a:off x="9381744" y="-25401"/>
              <a:ext cx="2810256" cy="6883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34E84FEE-D475-A71D-7996-5925602ECF9A}"/>
              </a:ext>
              <a:ext uri="{C183D7F6-B498-43B3-948B-1728B52AA6E4}">
                <adec:decorative xmlns:adec="http://schemas.microsoft.com/office/drawing/2017/decorative" val="1"/>
              </a:ext>
            </a:extLst>
          </p:cNvPr>
          <p:cNvCxnSpPr>
            <a:cxnSpLocks/>
          </p:cNvCxnSpPr>
          <p:nvPr userDrawn="1"/>
        </p:nvCxnSpPr>
        <p:spPr>
          <a:xfrm rot="10800000" flipH="1">
            <a:off x="-1" y="-25403"/>
            <a:ext cx="1210573" cy="20481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7459776D-4049-CB00-C321-0627C169BC51}"/>
              </a:ext>
            </a:extLst>
          </p:cNvPr>
          <p:cNvSpPr>
            <a:spLocks noGrp="1"/>
          </p:cNvSpPr>
          <p:nvPr>
            <p:ph type="ftr" sz="quarter" idx="11"/>
          </p:nvPr>
        </p:nvSpPr>
        <p:spPr>
          <a:xfrm>
            <a:off x="1333500" y="6356349"/>
            <a:ext cx="3819228" cy="365125"/>
          </a:xfrm>
        </p:spPr>
        <p:txBody>
          <a:bodyPr/>
          <a:lstStyle>
            <a:lvl1pPr algn="l">
              <a:defRPr sz="900"/>
            </a:lvl1pPr>
          </a:lstStyle>
          <a:p>
            <a:r>
              <a:rPr lang="en-US"/>
              <a:t>PRESENTATION TITLE</a:t>
            </a:r>
          </a:p>
        </p:txBody>
      </p:sp>
      <p:sp>
        <p:nvSpPr>
          <p:cNvPr id="16" name="Slide Number Placeholder 5">
            <a:extLst>
              <a:ext uri="{FF2B5EF4-FFF2-40B4-BE49-F238E27FC236}">
                <a16:creationId xmlns:a16="http://schemas.microsoft.com/office/drawing/2014/main" id="{EDE114AF-34C6-A062-7340-858BC27DA264}"/>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4249735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06400"/>
            <a:ext cx="4179570" cy="3457971"/>
          </a:xfrm>
        </p:spPr>
        <p:txBody>
          <a:bodyPr anchor="b">
            <a:noAutofit/>
          </a:bodyPr>
          <a:lstStyle>
            <a:lvl1pPr algn="l">
              <a:defRPr sz="3600" spc="150" baseline="0">
                <a:solidFill>
                  <a:schemeClr val="bg1"/>
                </a:solidFill>
              </a:defRPr>
            </a:lvl1pPr>
          </a:lstStyle>
          <a:p>
            <a:r>
              <a:rPr lang="en-US"/>
              <a:t>CLICK TO add title</a:t>
            </a:r>
          </a:p>
        </p:txBody>
      </p:sp>
      <p:pic>
        <p:nvPicPr>
          <p:cNvPr id="4" name="Graphic 3">
            <a:extLst>
              <a:ext uri="{FF2B5EF4-FFF2-40B4-BE49-F238E27FC236}">
                <a16:creationId xmlns:a16="http://schemas.microsoft.com/office/drawing/2014/main" id="{5E045004-3604-59DC-13E0-7A0B2DF78C4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440329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55F7B05-9431-1FBA-415D-6CF2DF562B9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093633" cy="3912394"/>
          </a:xfrm>
          <a:prstGeom prst="rect">
            <a:avLst/>
          </a:prstGeom>
        </p:spPr>
      </p:pic>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568961"/>
            <a:ext cx="8420100"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97255"/>
            <a:ext cx="3924300"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7" name="Content Placeholder 3">
            <a:extLst>
              <a:ext uri="{FF2B5EF4-FFF2-40B4-BE49-F238E27FC236}">
                <a16:creationId xmlns:a16="http://schemas.microsoft.com/office/drawing/2014/main" id="{07FF22E3-5928-787E-B062-FA18127D3BD9}"/>
              </a:ext>
            </a:extLst>
          </p:cNvPr>
          <p:cNvSpPr>
            <a:spLocks noGrp="1"/>
          </p:cNvSpPr>
          <p:nvPr>
            <p:ph sz="half" idx="13" hasCustomPrompt="1"/>
          </p:nvPr>
        </p:nvSpPr>
        <p:spPr>
          <a:xfrm>
            <a:off x="2933700" y="3251596"/>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97255"/>
            <a:ext cx="3943627"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9" name="Content Placeholder 3">
            <a:extLst>
              <a:ext uri="{FF2B5EF4-FFF2-40B4-BE49-F238E27FC236}">
                <a16:creationId xmlns:a16="http://schemas.microsoft.com/office/drawing/2014/main" id="{178E4D0B-96F1-45F3-6B2A-5FA31A37257F}"/>
              </a:ext>
            </a:extLst>
          </p:cNvPr>
          <p:cNvSpPr>
            <a:spLocks noGrp="1"/>
          </p:cNvSpPr>
          <p:nvPr>
            <p:ph sz="half" idx="14" hasCustomPrompt="1"/>
          </p:nvPr>
        </p:nvSpPr>
        <p:spPr>
          <a:xfrm>
            <a:off x="7410173" y="3251595"/>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5F41582C-9AD2-F126-40F3-D43E77D158C8}"/>
              </a:ext>
            </a:extLst>
          </p:cNvPr>
          <p:cNvSpPr>
            <a:spLocks noGrp="1"/>
          </p:cNvSpPr>
          <p:nvPr>
            <p:ph type="ftr" sz="quarter" idx="11"/>
          </p:nvPr>
        </p:nvSpPr>
        <p:spPr>
          <a:xfrm>
            <a:off x="2969260" y="6356349"/>
            <a:ext cx="3819228" cy="365125"/>
          </a:xfrm>
        </p:spPr>
        <p:txBody>
          <a:bodyPr/>
          <a:lstStyle>
            <a:lvl1pPr algn="l">
              <a:defRPr sz="900"/>
            </a:lvl1pPr>
          </a:lstStyle>
          <a:p>
            <a:r>
              <a:rPr lang="en-US"/>
              <a:t>PRESENTATION TITLE</a:t>
            </a:r>
          </a:p>
        </p:txBody>
      </p:sp>
      <p:sp>
        <p:nvSpPr>
          <p:cNvPr id="14" name="Slide Number Placeholder 5">
            <a:extLst>
              <a:ext uri="{FF2B5EF4-FFF2-40B4-BE49-F238E27FC236}">
                <a16:creationId xmlns:a16="http://schemas.microsoft.com/office/drawing/2014/main" id="{341F76B1-7BEF-7A88-1394-1164BFF082E5}"/>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284012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341120" y="558801"/>
            <a:ext cx="9953308"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grpSp>
        <p:nvGrpSpPr>
          <p:cNvPr id="10" name="Group 9">
            <a:extLst>
              <a:ext uri="{FF2B5EF4-FFF2-40B4-BE49-F238E27FC236}">
                <a16:creationId xmlns:a16="http://schemas.microsoft.com/office/drawing/2014/main" id="{6A217F83-0BDB-C70B-29FE-2651DE191533}"/>
              </a:ext>
              <a:ext uri="{C183D7F6-B498-43B3-948B-1728B52AA6E4}">
                <adec:decorative xmlns:adec="http://schemas.microsoft.com/office/drawing/2017/decorative" val="1"/>
              </a:ext>
            </a:extLst>
          </p:cNvPr>
          <p:cNvGrpSpPr/>
          <p:nvPr userDrawn="1"/>
        </p:nvGrpSpPr>
        <p:grpSpPr>
          <a:xfrm>
            <a:off x="4429817" y="0"/>
            <a:ext cx="7762183" cy="2754814"/>
            <a:chOff x="7334250" y="0"/>
            <a:chExt cx="4857750" cy="1724025"/>
          </a:xfrm>
        </p:grpSpPr>
        <p:cxnSp>
          <p:nvCxnSpPr>
            <p:cNvPr id="11" name="Straight Connector 10">
              <a:extLst>
                <a:ext uri="{FF2B5EF4-FFF2-40B4-BE49-F238E27FC236}">
                  <a16:creationId xmlns:a16="http://schemas.microsoft.com/office/drawing/2014/main" id="{E0C62368-3F79-C078-7086-B23D2F5A09F8}"/>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9BDD71-BF2E-BDB0-A625-D8371AEA1CAB}"/>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ext Placeholder 2">
            <a:extLst>
              <a:ext uri="{FF2B5EF4-FFF2-40B4-BE49-F238E27FC236}">
                <a16:creationId xmlns:a16="http://schemas.microsoft.com/office/drawing/2014/main" id="{83354B96-CD25-BE1C-8CA2-3825F820B759}"/>
              </a:ext>
            </a:extLst>
          </p:cNvPr>
          <p:cNvSpPr>
            <a:spLocks noGrp="1"/>
          </p:cNvSpPr>
          <p:nvPr>
            <p:ph type="body" idx="1" hasCustomPrompt="1"/>
          </p:nvPr>
        </p:nvSpPr>
        <p:spPr>
          <a:xfrm>
            <a:off x="1341120" y="2960877"/>
            <a:ext cx="2722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5" name="Content Placeholder 3">
            <a:extLst>
              <a:ext uri="{FF2B5EF4-FFF2-40B4-BE49-F238E27FC236}">
                <a16:creationId xmlns:a16="http://schemas.microsoft.com/office/drawing/2014/main" id="{CDD81865-54C7-7674-4B2E-041D05C1D146}"/>
              </a:ext>
            </a:extLst>
          </p:cNvPr>
          <p:cNvSpPr>
            <a:spLocks noGrp="1"/>
          </p:cNvSpPr>
          <p:nvPr>
            <p:ph sz="half" idx="15" hasCustomPrompt="1"/>
          </p:nvPr>
        </p:nvSpPr>
        <p:spPr>
          <a:xfrm>
            <a:off x="1341120" y="3392035"/>
            <a:ext cx="2722880" cy="2907164"/>
          </a:xfrm>
        </p:spPr>
        <p:txBody>
          <a:bodyPr tIns="0">
            <a:normAutofit/>
          </a:bodyPr>
          <a:lstStyle>
            <a:lvl1pPr marL="283464" indent="-283464">
              <a:lnSpc>
                <a:spcPct val="100000"/>
              </a:lnSpc>
              <a:buFont typeface="+mj-lt"/>
              <a:buAutoNum type="arabicPeriod"/>
              <a:defRPr sz="1800" b="0" spc="50" baseline="0"/>
            </a:lvl1pPr>
            <a:lvl2pPr marL="566928" indent="-342900">
              <a:lnSpc>
                <a:spcPct val="100000"/>
              </a:lnSpc>
              <a:spcBef>
                <a:spcPts val="1000"/>
              </a:spcBef>
              <a:buFont typeface="+mj-lt"/>
              <a:buAutoNum type="alphaLcPeriod"/>
              <a:defRPr sz="1800" spc="50" baseline="0"/>
            </a:lvl2pPr>
            <a:lvl3pPr marL="850392" indent="-342900">
              <a:lnSpc>
                <a:spcPct val="100000"/>
              </a:lnSpc>
              <a:spcBef>
                <a:spcPts val="1000"/>
              </a:spcBef>
              <a:buFont typeface="+mj-lt"/>
              <a:buAutoNum type="arabicParenR"/>
              <a:defRPr sz="1800" spc="50" baseline="0"/>
            </a:lvl3pPr>
            <a:lvl4pPr marL="1042416" indent="-342900">
              <a:lnSpc>
                <a:spcPct val="100000"/>
              </a:lnSpc>
              <a:spcBef>
                <a:spcPts val="1000"/>
              </a:spcBef>
              <a:buFont typeface="+mj-lt"/>
              <a:buAutoNum type="alphaLcParenR"/>
              <a:defRPr sz="1800" spc="50" baseline="0"/>
            </a:lvl4pPr>
            <a:lvl5pPr marL="1074420" indent="-400050">
              <a:lnSpc>
                <a:spcPct val="100000"/>
              </a:lnSpc>
              <a:spcBef>
                <a:spcPts val="1000"/>
              </a:spcBef>
              <a:buFont typeface="+mj-lt"/>
              <a:buAutoNum type="romanLcPeriod"/>
              <a:defRPr sz="1800" spc="50" baseline="0"/>
            </a:lvl5pPr>
          </a:lstStyle>
          <a:p>
            <a:pPr lvl="0"/>
            <a:r>
              <a:rPr lang="en-US"/>
              <a:t>Click to add content</a:t>
            </a:r>
          </a:p>
          <a:p>
            <a:pPr lvl="1"/>
            <a:r>
              <a:rPr lang="en-US"/>
              <a:t>Second level</a:t>
            </a:r>
          </a:p>
          <a:p>
            <a:pPr lvl="2"/>
            <a:r>
              <a:rPr lang="en-US"/>
              <a:t>Third level</a:t>
            </a:r>
          </a:p>
          <a:p>
            <a:pPr lvl="3"/>
            <a:r>
              <a:rPr lang="en-US"/>
              <a:t>Fourth level</a:t>
            </a:r>
          </a:p>
        </p:txBody>
      </p:sp>
      <p:sp>
        <p:nvSpPr>
          <p:cNvPr id="17" name="Text Placeholder 2">
            <a:extLst>
              <a:ext uri="{FF2B5EF4-FFF2-40B4-BE49-F238E27FC236}">
                <a16:creationId xmlns:a16="http://schemas.microsoft.com/office/drawing/2014/main" id="{6F39BA57-7F1C-623F-BC7F-B689C5AC33EA}"/>
              </a:ext>
            </a:extLst>
          </p:cNvPr>
          <p:cNvSpPr>
            <a:spLocks noGrp="1"/>
          </p:cNvSpPr>
          <p:nvPr>
            <p:ph type="body" idx="10" hasCustomPrompt="1"/>
          </p:nvPr>
        </p:nvSpPr>
        <p:spPr>
          <a:xfrm>
            <a:off x="4754881" y="2960877"/>
            <a:ext cx="5516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3" name="Content Placeholder 3">
            <a:extLst>
              <a:ext uri="{FF2B5EF4-FFF2-40B4-BE49-F238E27FC236}">
                <a16:creationId xmlns:a16="http://schemas.microsoft.com/office/drawing/2014/main" id="{94BF07A4-5A33-0B3C-A378-AB2435F1D5FF}"/>
              </a:ext>
            </a:extLst>
          </p:cNvPr>
          <p:cNvSpPr>
            <a:spLocks noGrp="1"/>
          </p:cNvSpPr>
          <p:nvPr>
            <p:ph sz="half" idx="14" hasCustomPrompt="1"/>
          </p:nvPr>
        </p:nvSpPr>
        <p:spPr>
          <a:xfrm>
            <a:off x="4754881" y="3324859"/>
            <a:ext cx="5506720" cy="303148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9" name="Footer Placeholder 4">
            <a:extLst>
              <a:ext uri="{FF2B5EF4-FFF2-40B4-BE49-F238E27FC236}">
                <a16:creationId xmlns:a16="http://schemas.microsoft.com/office/drawing/2014/main" id="{63DC63A6-41FE-6C2D-9A53-0AE4A6DBF39B}"/>
              </a:ext>
            </a:extLst>
          </p:cNvPr>
          <p:cNvSpPr>
            <a:spLocks noGrp="1"/>
          </p:cNvSpPr>
          <p:nvPr>
            <p:ph type="ftr" sz="quarter" idx="12"/>
          </p:nvPr>
        </p:nvSpPr>
        <p:spPr>
          <a:xfrm>
            <a:off x="1333500" y="6356349"/>
            <a:ext cx="3819228" cy="365125"/>
          </a:xfrm>
        </p:spPr>
        <p:txBody>
          <a:bodyPr/>
          <a:lstStyle>
            <a:lvl1pPr algn="l">
              <a:defRPr sz="900"/>
            </a:lvl1pPr>
          </a:lstStyle>
          <a:p>
            <a:r>
              <a:rPr lang="en-US"/>
              <a:t>PRESENTATION TITLE</a:t>
            </a:r>
          </a:p>
        </p:txBody>
      </p:sp>
      <p:sp>
        <p:nvSpPr>
          <p:cNvPr id="20" name="Slide Number Placeholder 5">
            <a:extLst>
              <a:ext uri="{FF2B5EF4-FFF2-40B4-BE49-F238E27FC236}">
                <a16:creationId xmlns:a16="http://schemas.microsoft.com/office/drawing/2014/main" id="{0B5130EC-B05B-5489-FBEC-DBEB6D1E737D}"/>
              </a:ext>
            </a:extLst>
          </p:cNvPr>
          <p:cNvSpPr>
            <a:spLocks noGrp="1"/>
          </p:cNvSpPr>
          <p:nvPr>
            <p:ph type="sldNum" sz="quarter" idx="13"/>
          </p:nvPr>
        </p:nvSpPr>
        <p:spPr>
          <a:xfrm>
            <a:off x="10373350" y="6356349"/>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2112085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3B2CC92D-F90A-CB67-4860-D6939AC29566}"/>
              </a:ext>
              <a:ext uri="{C183D7F6-B498-43B3-948B-1728B52AA6E4}">
                <adec:decorative xmlns:adec="http://schemas.microsoft.com/office/drawing/2017/decorative" val="1"/>
              </a:ext>
            </a:extLst>
          </p:cNvPr>
          <p:cNvCxnSpPr>
            <a:cxnSpLocks/>
          </p:cNvCxnSpPr>
          <p:nvPr userDrawn="1"/>
        </p:nvCxnSpPr>
        <p:spPr>
          <a:xfrm flipH="1" flipV="1">
            <a:off x="3094182" y="0"/>
            <a:ext cx="1745673" cy="3897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4" y="1671639"/>
            <a:ext cx="5884027"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sp>
        <p:nvSpPr>
          <p:cNvPr id="13" name="Picture Placeholder 12">
            <a:extLst>
              <a:ext uri="{FF2B5EF4-FFF2-40B4-BE49-F238E27FC236}">
                <a16:creationId xmlns:a16="http://schemas.microsoft.com/office/drawing/2014/main" id="{4C376638-5C5B-8E5B-0C26-8F63B98EA417}"/>
              </a:ext>
            </a:extLst>
          </p:cNvPr>
          <p:cNvSpPr>
            <a:spLocks noGrp="1"/>
          </p:cNvSpPr>
          <p:nvPr>
            <p:ph type="pic" sz="quarter" idx="13"/>
          </p:nvPr>
        </p:nvSpPr>
        <p:spPr>
          <a:xfrm>
            <a:off x="-28230" y="-9144"/>
            <a:ext cx="5481955" cy="6876288"/>
          </a:xfrm>
          <a:custGeom>
            <a:avLst/>
            <a:gdLst>
              <a:gd name="connsiteX0" fmla="*/ 0 w 5476875"/>
              <a:gd name="connsiteY0" fmla="*/ 0 h 6858000"/>
              <a:gd name="connsiteX1" fmla="*/ 547687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0 w 5476875"/>
              <a:gd name="connsiteY0" fmla="*/ 0 h 6858000"/>
              <a:gd name="connsiteX1" fmla="*/ 252031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5080 w 5481955"/>
              <a:gd name="connsiteY0" fmla="*/ 0 h 6858000"/>
              <a:gd name="connsiteX1" fmla="*/ 2525395 w 5481955"/>
              <a:gd name="connsiteY1" fmla="*/ 0 h 6858000"/>
              <a:gd name="connsiteX2" fmla="*/ 5481955 w 5481955"/>
              <a:gd name="connsiteY2" fmla="*/ 6858000 h 6858000"/>
              <a:gd name="connsiteX3" fmla="*/ 5080 w 5481955"/>
              <a:gd name="connsiteY3" fmla="*/ 6858000 h 6858000"/>
              <a:gd name="connsiteX4" fmla="*/ 0 w 5481955"/>
              <a:gd name="connsiteY4" fmla="*/ 4805680 h 6858000"/>
              <a:gd name="connsiteX5" fmla="*/ 5080 w 5481955"/>
              <a:gd name="connsiteY5" fmla="*/ 0 h 685800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1955" h="6863080">
                <a:moveTo>
                  <a:pt x="5080" y="0"/>
                </a:moveTo>
                <a:lnTo>
                  <a:pt x="2525395" y="0"/>
                </a:lnTo>
                <a:lnTo>
                  <a:pt x="5481955" y="6858000"/>
                </a:lnTo>
                <a:lnTo>
                  <a:pt x="899160" y="6863080"/>
                </a:lnTo>
                <a:cubicBezTo>
                  <a:pt x="506307" y="5933440"/>
                  <a:pt x="413173" y="5720080"/>
                  <a:pt x="0" y="4759960"/>
                </a:cubicBezTo>
                <a:cubicBezTo>
                  <a:pt x="1693" y="3158067"/>
                  <a:pt x="3387" y="1601893"/>
                  <a:pt x="5080" y="0"/>
                </a:cubicBezTo>
                <a:close/>
              </a:path>
            </a:pathLst>
          </a:custGeom>
        </p:spPr>
        <p:txBody>
          <a:bodyPr lIns="274320" tIns="91440" bIns="91440">
            <a:normAutofit/>
          </a:bodyPr>
          <a:lstStyle>
            <a:lvl1pPr marL="0" indent="0" algn="l">
              <a:buNone/>
              <a:defRPr sz="2000">
                <a:solidFill>
                  <a:schemeClr val="tx1"/>
                </a:solidFill>
              </a:defRPr>
            </a:lvl1pPr>
          </a:lstStyle>
          <a:p>
            <a:r>
              <a:rPr lang="en-US"/>
              <a:t>Click icon to add picture</a:t>
            </a:r>
          </a:p>
        </p:txBody>
      </p:sp>
      <p:sp>
        <p:nvSpPr>
          <p:cNvPr id="4" name="Footer Placeholder 4">
            <a:extLst>
              <a:ext uri="{FF2B5EF4-FFF2-40B4-BE49-F238E27FC236}">
                <a16:creationId xmlns:a16="http://schemas.microsoft.com/office/drawing/2014/main" id="{04569D00-2037-2A8D-943B-22FAC1C0B690}"/>
              </a:ext>
            </a:extLst>
          </p:cNvPr>
          <p:cNvSpPr>
            <a:spLocks noGrp="1"/>
          </p:cNvSpPr>
          <p:nvPr>
            <p:ph type="ftr" sz="quarter" idx="11"/>
          </p:nvPr>
        </p:nvSpPr>
        <p:spPr>
          <a:xfrm>
            <a:off x="825500" y="6356349"/>
            <a:ext cx="3819228" cy="365125"/>
          </a:xfrm>
        </p:spPr>
        <p:txBody>
          <a:bodyPr/>
          <a:lstStyle>
            <a:lvl1pPr algn="l">
              <a:defRPr sz="900"/>
            </a:lvl1pPr>
          </a:lstStyle>
          <a:p>
            <a:r>
              <a:rPr lang="en-US"/>
              <a:t>PRESENTATION TITLE</a:t>
            </a:r>
          </a:p>
        </p:txBody>
      </p:sp>
      <p:sp>
        <p:nvSpPr>
          <p:cNvPr id="5" name="Slide Number Placeholder 5">
            <a:extLst>
              <a:ext uri="{FF2B5EF4-FFF2-40B4-BE49-F238E27FC236}">
                <a16:creationId xmlns:a16="http://schemas.microsoft.com/office/drawing/2014/main" id="{75967A9D-0B53-4F3F-0872-495C23A33235}"/>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a:p>
        </p:txBody>
      </p:sp>
      <p:sp>
        <p:nvSpPr>
          <p:cNvPr id="8" name="Content Placeholder 3">
            <a:extLst>
              <a:ext uri="{FF2B5EF4-FFF2-40B4-BE49-F238E27FC236}">
                <a16:creationId xmlns:a16="http://schemas.microsoft.com/office/drawing/2014/main" id="{643B0E9A-A777-8745-6A36-0A79CB5E036B}"/>
              </a:ext>
            </a:extLst>
          </p:cNvPr>
          <p:cNvSpPr>
            <a:spLocks noGrp="1"/>
          </p:cNvSpPr>
          <p:nvPr>
            <p:ph sz="half" idx="14" hasCustomPrompt="1"/>
          </p:nvPr>
        </p:nvSpPr>
        <p:spPr>
          <a:xfrm>
            <a:off x="5453725" y="3660774"/>
            <a:ext cx="5907176" cy="2536826"/>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9" r:id="rId3"/>
    <p:sldLayoutId id="2147483670" r:id="rId4"/>
    <p:sldLayoutId id="2147483651" r:id="rId5"/>
    <p:sldLayoutId id="2147483671" r:id="rId6"/>
    <p:sldLayoutId id="2147483672" r:id="rId7"/>
    <p:sldLayoutId id="2147483673" r:id="rId8"/>
    <p:sldLayoutId id="2147483664" r:id="rId9"/>
    <p:sldLayoutId id="2147483674" r:id="rId10"/>
    <p:sldLayoutId id="2147483653" r:id="rId11"/>
    <p:sldLayoutId id="2147483667" r:id="rId12"/>
    <p:sldLayoutId id="2147483665" r:id="rId13"/>
  </p:sldLayoutIdLst>
  <p:hf hdr="0" ft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adobe.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sv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1.svg"/></Relationships>
</file>

<file path=ppt/slides/_rels/slide12.xml.rels><?xml version="1.0" encoding="UTF-8" standalone="yes"?>
<Relationships xmlns="http://schemas.openxmlformats.org/package/2006/relationships"><Relationship Id="rId3" Type="http://schemas.openxmlformats.org/officeDocument/2006/relationships/hyperlink" Target="https://www.adobe.com/"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s://teaching.unl.edu/sites/unl.edu.executive-vice-chancellor.center-for-transformative-teaching/files/media/file/April_2025_Updated_PDF_Checklist.docx"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hyperlink" Target="https://uofnelincoln-my.sharepoint.com/:b:/g/personal/zmanley2_unl_edu/Edrpma14Fr1PrEK49o12vjUBnMikqslfqM0WhJuUSx3SDg?e=UT2kXe"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8.sv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go.unl.edu/coursedesignstudy"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44.jpeg"/><Relationship Id="rId5" Type="http://schemas.openxmlformats.org/officeDocument/2006/relationships/hyperlink" Target="mailto:aort@unl.edu" TargetMode="External"/><Relationship Id="rId4" Type="http://schemas.openxmlformats.org/officeDocument/2006/relationships/hyperlink" Target="mailto:amitchell22@unl.edu"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ssp.qualtrics.com/jfe/form/SV_dmAoq33jrzkCCfs?workshop_title=PDF%20Accessibility%20Workshop&amp;academic_year=AY24-25"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8.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3.svg"/><Relationship Id="rId5" Type="http://schemas.openxmlformats.org/officeDocument/2006/relationships/image" Target="../media/image22.png"/><Relationship Id="rId10" Type="http://schemas.microsoft.com/office/2007/relationships/hdphoto" Target="../media/hdphoto2.wdp"/><Relationship Id="rId4" Type="http://schemas.openxmlformats.org/officeDocument/2006/relationships/image" Target="../media/image19.sv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5.xml"/><Relationship Id="rId5" Type="http://schemas.openxmlformats.org/officeDocument/2006/relationships/image" Target="../media/image28.jpe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15861-D1C9-56E3-7923-7CF7409068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58CCD2-F1DC-66C5-344C-316F6C0A9BA1}"/>
              </a:ext>
            </a:extLst>
          </p:cNvPr>
          <p:cNvSpPr>
            <a:spLocks noGrp="1"/>
          </p:cNvSpPr>
          <p:nvPr>
            <p:ph type="ctrTitle"/>
          </p:nvPr>
        </p:nvSpPr>
        <p:spPr>
          <a:xfrm>
            <a:off x="6680718" y="3433807"/>
            <a:ext cx="5411497" cy="3189962"/>
          </a:xfrm>
        </p:spPr>
        <p:txBody>
          <a:bodyPr/>
          <a:lstStyle/>
          <a:p>
            <a:r>
              <a:rPr lang="en-US" cap="none"/>
              <a:t>You'll need adobe acrobat installed.</a:t>
            </a:r>
            <a:br>
              <a:rPr lang="en-US" cap="none"/>
            </a:br>
            <a:r>
              <a:rPr lang="en-US" sz="2800" cap="none">
                <a:ea typeface="+mj-lt"/>
                <a:cs typeface="+mj-lt"/>
                <a:hlinkClick r:id="rId3"/>
              </a:rPr>
              <a:t>https://www.Adobe.Com/</a:t>
            </a:r>
            <a:r>
              <a:rPr lang="en-US" sz="2800" cap="none">
                <a:ea typeface="+mj-lt"/>
                <a:cs typeface="+mj-lt"/>
              </a:rPr>
              <a:t>  </a:t>
            </a:r>
            <a:endParaRPr lang="en-US" sz="2800"/>
          </a:p>
        </p:txBody>
      </p:sp>
      <p:pic>
        <p:nvPicPr>
          <p:cNvPr id="2050" name="Picture 2">
            <a:extLst>
              <a:ext uri="{FF2B5EF4-FFF2-40B4-BE49-F238E27FC236}">
                <a16:creationId xmlns:a16="http://schemas.microsoft.com/office/drawing/2014/main" id="{B047FD8E-8E6F-19FB-5F20-5C672642578E}"/>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 y="533400"/>
            <a:ext cx="57912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389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C7141-9D6C-6467-C2C3-80EF344733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0804C3-0D73-8D9D-7EDE-4971C191ECE7}"/>
              </a:ext>
            </a:extLst>
          </p:cNvPr>
          <p:cNvSpPr>
            <a:spLocks noGrp="1"/>
          </p:cNvSpPr>
          <p:nvPr>
            <p:ph type="title"/>
          </p:nvPr>
        </p:nvSpPr>
        <p:spPr>
          <a:xfrm>
            <a:off x="1013889" y="2265"/>
            <a:ext cx="9132805" cy="2121177"/>
          </a:xfrm>
        </p:spPr>
        <p:txBody>
          <a:bodyPr/>
          <a:lstStyle/>
          <a:p>
            <a:r>
              <a:rPr lang="en-US" cap="none"/>
              <a:t>Reason for using a PDF: </a:t>
            </a:r>
            <a:br>
              <a:rPr lang="en-US" cap="none"/>
            </a:br>
            <a:r>
              <a:rPr lang="en-US" sz="4000" b="1" cap="none"/>
              <a:t>Sharing scanned </a:t>
            </a:r>
            <a:r>
              <a:rPr lang="en-US" sz="4000" b="1" cap="none">
                <a:solidFill>
                  <a:srgbClr val="C00000"/>
                </a:solidFill>
              </a:rPr>
              <a:t>book chapters</a:t>
            </a:r>
          </a:p>
        </p:txBody>
      </p:sp>
      <p:pic>
        <p:nvPicPr>
          <p:cNvPr id="5" name="Content Placeholder 4" descr="Warning sign - you may still want to use a PDF, but look for other options when possible.">
            <a:extLst>
              <a:ext uri="{FF2B5EF4-FFF2-40B4-BE49-F238E27FC236}">
                <a16:creationId xmlns:a16="http://schemas.microsoft.com/office/drawing/2014/main" id="{74C33837-E323-0929-0276-FF8A84C8CF3F}"/>
              </a:ext>
            </a:extLst>
          </p:cNvPr>
          <p:cNvPicPr>
            <a:picLocks noGrp="1" noChangeAspect="1"/>
          </p:cNvPicPr>
          <p:nvPr>
            <p:ph sz="half" idx="2"/>
          </p:nvPr>
        </p:nvPicPr>
        <p:blipFill>
          <a:blip r:embed="rId3">
            <a:extLst>
              <a:ext uri="{96DAC541-7B7A-43D3-8B79-37D633B846F1}">
                <asvg:svgBlip xmlns:asvg="http://schemas.microsoft.com/office/drawing/2016/SVG/main" r:embed="rId4"/>
              </a:ext>
            </a:extLst>
          </a:blip>
          <a:stretch>
            <a:fillRect/>
          </a:stretch>
        </p:blipFill>
        <p:spPr>
          <a:xfrm>
            <a:off x="10145259" y="228522"/>
            <a:ext cx="1863876" cy="1900161"/>
          </a:xfrm>
        </p:spPr>
      </p:pic>
      <p:pic>
        <p:nvPicPr>
          <p:cNvPr id="3074" name="Picture 2" descr="e-reader with an eBook. Always check for existing eBook options before creating a scan.">
            <a:extLst>
              <a:ext uri="{FF2B5EF4-FFF2-40B4-BE49-F238E27FC236}">
                <a16:creationId xmlns:a16="http://schemas.microsoft.com/office/drawing/2014/main" id="{553AF137-E92E-56F8-01A4-30707FC24F0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915" t="6244" r="8377" b="5291"/>
          <a:stretch/>
        </p:blipFill>
        <p:spPr bwMode="auto">
          <a:xfrm>
            <a:off x="387225" y="2639565"/>
            <a:ext cx="3737652" cy="323285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udiobook symbol. Always check for additional formats for your reading when creating a scan.">
            <a:extLst>
              <a:ext uri="{FF2B5EF4-FFF2-40B4-BE49-F238E27FC236}">
                <a16:creationId xmlns:a16="http://schemas.microsoft.com/office/drawing/2014/main" id="{53DE9F18-0C0B-AC49-ABDE-095C1F7915C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9417" t="12046" r="19680" b="10331"/>
          <a:stretch/>
        </p:blipFill>
        <p:spPr bwMode="auto">
          <a:xfrm>
            <a:off x="4561381" y="2639565"/>
            <a:ext cx="3069237" cy="29718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Bookeye® 5 V2 - Overhead Book scanner. Requesting a scan of a book chapter through the library means you’ll get a higher quality scan made by the Bookeye scanner. This will result in better OCR results.">
            <a:extLst>
              <a:ext uri="{FF2B5EF4-FFF2-40B4-BE49-F238E27FC236}">
                <a16:creationId xmlns:a16="http://schemas.microsoft.com/office/drawing/2014/main" id="{84D7A645-C076-AE8F-8829-3872374CAE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05626" y="2172870"/>
            <a:ext cx="3490390" cy="390519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E565165C-047C-46D0-7C04-E9F222778431}"/>
              </a:ext>
            </a:extLst>
          </p:cNvPr>
          <p:cNvSpPr>
            <a:spLocks noGrp="1"/>
          </p:cNvSpPr>
          <p:nvPr>
            <p:ph type="sldNum" sz="quarter" idx="12"/>
          </p:nvPr>
        </p:nvSpPr>
        <p:spPr/>
        <p:txBody>
          <a:bodyPr/>
          <a:lstStyle/>
          <a:p>
            <a:fld id="{A49DFD55-3C28-40EF-9E31-A92D2E4017FF}" type="slidenum">
              <a:rPr lang="en-US" smtClean="0"/>
              <a:pPr/>
              <a:t>10</a:t>
            </a:fld>
            <a:endParaRPr lang="en-US"/>
          </a:p>
        </p:txBody>
      </p:sp>
    </p:spTree>
    <p:extLst>
      <p:ext uri="{BB962C8B-B14F-4D97-AF65-F5344CB8AC3E}">
        <p14:creationId xmlns:p14="http://schemas.microsoft.com/office/powerpoint/2010/main" val="383983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31C3B-91C3-43E7-D533-7D8DC158BE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0A027D-1E70-FEF3-4A59-4AFF459172EE}"/>
              </a:ext>
            </a:extLst>
          </p:cNvPr>
          <p:cNvSpPr>
            <a:spLocks noGrp="1"/>
          </p:cNvSpPr>
          <p:nvPr>
            <p:ph type="title"/>
          </p:nvPr>
        </p:nvSpPr>
        <p:spPr>
          <a:xfrm>
            <a:off x="1322318" y="268360"/>
            <a:ext cx="7288282" cy="1867177"/>
          </a:xfrm>
        </p:spPr>
        <p:txBody>
          <a:bodyPr/>
          <a:lstStyle/>
          <a:p>
            <a:r>
              <a:rPr lang="en-US" cap="none"/>
              <a:t>Reason for using a PDF: </a:t>
            </a:r>
            <a:br>
              <a:rPr lang="en-US" cap="none"/>
            </a:br>
            <a:r>
              <a:rPr lang="en-US" sz="4000" b="1" cap="none"/>
              <a:t>Consistency for </a:t>
            </a:r>
            <a:r>
              <a:rPr lang="en-US" sz="4000" b="1" cap="none">
                <a:solidFill>
                  <a:srgbClr val="C00000"/>
                </a:solidFill>
              </a:rPr>
              <a:t>printing</a:t>
            </a:r>
          </a:p>
        </p:txBody>
      </p:sp>
      <p:pic>
        <p:nvPicPr>
          <p:cNvPr id="6" name="Content Placeholder 4" descr="Warning sign - you may still want to use a PDF, but look for other options when possible.">
            <a:extLst>
              <a:ext uri="{FF2B5EF4-FFF2-40B4-BE49-F238E27FC236}">
                <a16:creationId xmlns:a16="http://schemas.microsoft.com/office/drawing/2014/main" id="{0D6F0AC7-C23D-814F-3966-03B97D4B5A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13926" y="270855"/>
            <a:ext cx="1863876" cy="1900161"/>
          </a:xfrm>
          <a:prstGeom prst="rect">
            <a:avLst/>
          </a:prstGeom>
        </p:spPr>
      </p:pic>
      <p:pic>
        <p:nvPicPr>
          <p:cNvPr id="4098" name="Picture 2" descr="Colorful rare bird. This represents the rare occasion in which consistency of layout would trump the usefulness of flexibility of the original file type.">
            <a:extLst>
              <a:ext uri="{FF2B5EF4-FFF2-40B4-BE49-F238E27FC236}">
                <a16:creationId xmlns:a16="http://schemas.microsoft.com/office/drawing/2014/main" id="{FB9E3B65-F0F2-E070-3EFF-4F39582AC72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4447" b="12413"/>
          <a:stretch/>
        </p:blipFill>
        <p:spPr bwMode="auto">
          <a:xfrm>
            <a:off x="3025777" y="2339163"/>
            <a:ext cx="6096000" cy="384898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A098B44C-2774-CCC4-A342-CC77681E6511}"/>
              </a:ext>
            </a:extLst>
          </p:cNvPr>
          <p:cNvSpPr>
            <a:spLocks noGrp="1"/>
          </p:cNvSpPr>
          <p:nvPr>
            <p:ph type="sldNum" sz="quarter" idx="12"/>
          </p:nvPr>
        </p:nvSpPr>
        <p:spPr/>
        <p:txBody>
          <a:bodyPr/>
          <a:lstStyle/>
          <a:p>
            <a:fld id="{A49DFD55-3C28-40EF-9E31-A92D2E4017FF}" type="slidenum">
              <a:rPr lang="en-US" smtClean="0"/>
              <a:pPr/>
              <a:t>11</a:t>
            </a:fld>
            <a:endParaRPr lang="en-US"/>
          </a:p>
        </p:txBody>
      </p:sp>
    </p:spTree>
    <p:extLst>
      <p:ext uri="{BB962C8B-B14F-4D97-AF65-F5344CB8AC3E}">
        <p14:creationId xmlns:p14="http://schemas.microsoft.com/office/powerpoint/2010/main" val="67281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9CE33-B574-A709-4DE4-1F330B6EAFB5}"/>
              </a:ext>
            </a:extLst>
          </p:cNvPr>
          <p:cNvSpPr>
            <a:spLocks noGrp="1"/>
          </p:cNvSpPr>
          <p:nvPr>
            <p:ph type="ctrTitle"/>
          </p:nvPr>
        </p:nvSpPr>
        <p:spPr>
          <a:xfrm>
            <a:off x="6680718" y="3433807"/>
            <a:ext cx="5411497" cy="3189962"/>
          </a:xfrm>
        </p:spPr>
        <p:txBody>
          <a:bodyPr/>
          <a:lstStyle/>
          <a:p>
            <a:r>
              <a:rPr lang="en-US" cap="none"/>
              <a:t>You'll need Adobe Acrobat installed.</a:t>
            </a:r>
            <a:br>
              <a:rPr lang="en-US" cap="none"/>
            </a:br>
            <a:r>
              <a:rPr lang="en-US" sz="2800" cap="none">
                <a:ea typeface="+mj-lt"/>
                <a:cs typeface="+mj-lt"/>
                <a:hlinkClick r:id="rId3"/>
              </a:rPr>
              <a:t>https://www.Adobe.Com/</a:t>
            </a:r>
            <a:r>
              <a:rPr lang="en-US" sz="2800" cap="none">
                <a:ea typeface="+mj-lt"/>
                <a:cs typeface="+mj-lt"/>
              </a:rPr>
              <a:t>  </a:t>
            </a:r>
            <a:endParaRPr lang="en-US" sz="2800"/>
          </a:p>
        </p:txBody>
      </p:sp>
      <p:pic>
        <p:nvPicPr>
          <p:cNvPr id="2050" name="Picture 2">
            <a:extLst>
              <a:ext uri="{FF2B5EF4-FFF2-40B4-BE49-F238E27FC236}">
                <a16:creationId xmlns:a16="http://schemas.microsoft.com/office/drawing/2014/main" id="{DC04D59D-62B0-523E-3542-D1A919DA2F68}"/>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 y="533400"/>
            <a:ext cx="57912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822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9651F-C991-E6CC-14E4-682A1E93A7CD}"/>
              </a:ext>
            </a:extLst>
          </p:cNvPr>
          <p:cNvSpPr>
            <a:spLocks noGrp="1"/>
          </p:cNvSpPr>
          <p:nvPr>
            <p:ph type="title"/>
          </p:nvPr>
        </p:nvSpPr>
        <p:spPr>
          <a:xfrm>
            <a:off x="1322318" y="268360"/>
            <a:ext cx="7288282" cy="2121177"/>
          </a:xfrm>
        </p:spPr>
        <p:txBody>
          <a:bodyPr anchor="b">
            <a:normAutofit/>
          </a:bodyPr>
          <a:lstStyle/>
          <a:p>
            <a:r>
              <a:rPr lang="en-US" cap="none">
                <a:hlinkClick r:id="rId3"/>
              </a:rPr>
              <a:t>Download</a:t>
            </a:r>
            <a:r>
              <a:rPr lang="en-US">
                <a:hlinkClick r:id="rId3"/>
              </a:rPr>
              <a:t> </a:t>
            </a:r>
            <a:r>
              <a:rPr lang="en-US" cap="none">
                <a:hlinkClick r:id="rId3"/>
              </a:rPr>
              <a:t>The</a:t>
            </a:r>
            <a:r>
              <a:rPr lang="en-US">
                <a:hlinkClick r:id="rId3"/>
              </a:rPr>
              <a:t> PDF </a:t>
            </a:r>
            <a:r>
              <a:rPr lang="en-US" cap="none">
                <a:hlinkClick r:id="rId3"/>
              </a:rPr>
              <a:t>Checklist</a:t>
            </a:r>
            <a:r>
              <a:rPr lang="en-US"/>
              <a:t>.</a:t>
            </a:r>
          </a:p>
        </p:txBody>
      </p:sp>
      <p:pic>
        <p:nvPicPr>
          <p:cNvPr id="3" name="Picture 2" descr="An image of the updated PDF checklist from the download link above. The first section heading should read, Before Starting: Consider Alternatives.">
            <a:extLst>
              <a:ext uri="{FF2B5EF4-FFF2-40B4-BE49-F238E27FC236}">
                <a16:creationId xmlns:a16="http://schemas.microsoft.com/office/drawing/2014/main" id="{C47F0D09-2DF0-6EBC-4F80-44D79662CAD5}"/>
              </a:ext>
            </a:extLst>
          </p:cNvPr>
          <p:cNvPicPr>
            <a:picLocks noChangeAspect="1"/>
          </p:cNvPicPr>
          <p:nvPr/>
        </p:nvPicPr>
        <p:blipFill>
          <a:blip r:embed="rId4"/>
          <a:stretch>
            <a:fillRect/>
          </a:stretch>
        </p:blipFill>
        <p:spPr>
          <a:xfrm>
            <a:off x="1322690" y="2505170"/>
            <a:ext cx="7299331" cy="4122158"/>
          </a:xfrm>
          <a:prstGeom prst="rect">
            <a:avLst/>
          </a:prstGeom>
          <a:noFill/>
        </p:spPr>
      </p:pic>
      <p:sp>
        <p:nvSpPr>
          <p:cNvPr id="8" name="Slide Number Placeholder 3">
            <a:extLst>
              <a:ext uri="{FF2B5EF4-FFF2-40B4-BE49-F238E27FC236}">
                <a16:creationId xmlns:a16="http://schemas.microsoft.com/office/drawing/2014/main" id="{B978BF83-9D14-2E6F-CF91-D00F1B6C2139}"/>
              </a:ext>
            </a:extLst>
          </p:cNvPr>
          <p:cNvSpPr>
            <a:spLocks noGrp="1"/>
          </p:cNvSpPr>
          <p:nvPr>
            <p:ph type="sldNum" sz="quarter" idx="12"/>
          </p:nvPr>
        </p:nvSpPr>
        <p:spPr>
          <a:xfrm>
            <a:off x="10373350" y="6356349"/>
            <a:ext cx="987552" cy="365125"/>
          </a:xfrm>
        </p:spPr>
        <p:txBody>
          <a:bodyPr/>
          <a:lstStyle/>
          <a:p>
            <a:pPr>
              <a:spcAft>
                <a:spcPts val="600"/>
              </a:spcAft>
            </a:pPr>
            <a:fld id="{A49DFD55-3C28-40EF-9E31-A92D2E4017FF}" type="slidenum">
              <a:rPr lang="en-US" smtClean="0"/>
              <a:pPr>
                <a:spcAft>
                  <a:spcPts val="600"/>
                </a:spcAft>
              </a:pPr>
              <a:t>13</a:t>
            </a:fld>
            <a:endParaRPr lang="en-US"/>
          </a:p>
        </p:txBody>
      </p:sp>
    </p:spTree>
    <p:extLst>
      <p:ext uri="{BB962C8B-B14F-4D97-AF65-F5344CB8AC3E}">
        <p14:creationId xmlns:p14="http://schemas.microsoft.com/office/powerpoint/2010/main" val="3246978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88FF7-A360-7A36-2104-425B26DE5A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B8BD74-6E09-ECD2-DDED-89E854EB7186}"/>
              </a:ext>
            </a:extLst>
          </p:cNvPr>
          <p:cNvSpPr>
            <a:spLocks noGrp="1"/>
          </p:cNvSpPr>
          <p:nvPr>
            <p:ph type="ctrTitle"/>
          </p:nvPr>
        </p:nvSpPr>
        <p:spPr>
          <a:xfrm>
            <a:off x="6680718" y="3433807"/>
            <a:ext cx="5411497" cy="3189962"/>
          </a:xfrm>
        </p:spPr>
        <p:txBody>
          <a:bodyPr/>
          <a:lstStyle/>
          <a:p>
            <a:r>
              <a:rPr lang="en-US" cap="none"/>
              <a:t>Download the </a:t>
            </a:r>
            <a:r>
              <a:rPr lang="en-US" cap="none">
                <a:hlinkClick r:id="rId3"/>
              </a:rPr>
              <a:t>Demo Document</a:t>
            </a:r>
            <a:r>
              <a:rPr lang="en-US" cap="none"/>
              <a:t> to remediate with us.</a:t>
            </a:r>
          </a:p>
        </p:txBody>
      </p:sp>
      <p:pic>
        <p:nvPicPr>
          <p:cNvPr id="4" name="Graphic 3">
            <a:extLst>
              <a:ext uri="{FF2B5EF4-FFF2-40B4-BE49-F238E27FC236}">
                <a16:creationId xmlns:a16="http://schemas.microsoft.com/office/drawing/2014/main" id="{260E6629-390F-6241-A005-D727841E9433}"/>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27" y="-94728"/>
            <a:ext cx="6951330" cy="6951330"/>
          </a:xfrm>
          <a:prstGeom prst="rect">
            <a:avLst/>
          </a:prstGeom>
        </p:spPr>
      </p:pic>
    </p:spTree>
    <p:extLst>
      <p:ext uri="{BB962C8B-B14F-4D97-AF65-F5344CB8AC3E}">
        <p14:creationId xmlns:p14="http://schemas.microsoft.com/office/powerpoint/2010/main" val="348153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341CE-9F7B-FA41-476B-7F3D9D453D81}"/>
              </a:ext>
            </a:extLst>
          </p:cNvPr>
          <p:cNvSpPr>
            <a:spLocks noGrp="1"/>
          </p:cNvSpPr>
          <p:nvPr>
            <p:ph type="title"/>
          </p:nvPr>
        </p:nvSpPr>
        <p:spPr>
          <a:xfrm>
            <a:off x="275491" y="1713427"/>
            <a:ext cx="2778370" cy="2064117"/>
          </a:xfrm>
        </p:spPr>
        <p:txBody>
          <a:bodyPr>
            <a:normAutofit/>
          </a:bodyPr>
          <a:lstStyle/>
          <a:p>
            <a:r>
              <a:rPr lang="en-US" cap="none"/>
              <a:t>Pin the acrobat accessibility tools.</a:t>
            </a:r>
          </a:p>
        </p:txBody>
      </p:sp>
      <p:sp>
        <p:nvSpPr>
          <p:cNvPr id="4" name="Slide Number Placeholder 3">
            <a:extLst>
              <a:ext uri="{FF2B5EF4-FFF2-40B4-BE49-F238E27FC236}">
                <a16:creationId xmlns:a16="http://schemas.microsoft.com/office/drawing/2014/main" id="{DA2CAA5A-A4FF-6887-704D-8995697E0A6E}"/>
              </a:ext>
            </a:extLst>
          </p:cNvPr>
          <p:cNvSpPr>
            <a:spLocks noGrp="1"/>
          </p:cNvSpPr>
          <p:nvPr>
            <p:ph type="sldNum" sz="quarter" idx="12"/>
          </p:nvPr>
        </p:nvSpPr>
        <p:spPr/>
        <p:txBody>
          <a:bodyPr/>
          <a:lstStyle/>
          <a:p>
            <a:fld id="{A49DFD55-3C28-40EF-9E31-A92D2E4017FF}" type="slidenum">
              <a:rPr lang="en-US" smtClean="0"/>
              <a:pPr/>
              <a:t>15</a:t>
            </a:fld>
            <a:endParaRPr lang="en-US"/>
          </a:p>
        </p:txBody>
      </p:sp>
      <p:pic>
        <p:nvPicPr>
          <p:cNvPr id="5" name="Picture 4" descr="Pin the Acrobat Accessibility tools by following this menu path: Menu (in the top left corner)&gt;View&gt;Show/Hide&gt;Side panels&gt;Enable these three panels&#10;1. Accessibility tags&#10;2. Content&#10;3. Order">
            <a:extLst>
              <a:ext uri="{FF2B5EF4-FFF2-40B4-BE49-F238E27FC236}">
                <a16:creationId xmlns:a16="http://schemas.microsoft.com/office/drawing/2014/main" id="{D31D723F-2E9E-3AF3-2371-78129BA61FF9}"/>
              </a:ext>
            </a:extLst>
          </p:cNvPr>
          <p:cNvPicPr>
            <a:picLocks noChangeAspect="1"/>
          </p:cNvPicPr>
          <p:nvPr/>
        </p:nvPicPr>
        <p:blipFill>
          <a:blip r:embed="rId3"/>
          <a:stretch>
            <a:fillRect/>
          </a:stretch>
        </p:blipFill>
        <p:spPr>
          <a:xfrm>
            <a:off x="3192777" y="153627"/>
            <a:ext cx="8033830" cy="6513454"/>
          </a:xfrm>
          <a:prstGeom prst="rect">
            <a:avLst/>
          </a:prstGeom>
        </p:spPr>
      </p:pic>
    </p:spTree>
    <p:extLst>
      <p:ext uri="{BB962C8B-B14F-4D97-AF65-F5344CB8AC3E}">
        <p14:creationId xmlns:p14="http://schemas.microsoft.com/office/powerpoint/2010/main" val="1137174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949A-0CCA-D996-64E9-17B820F61C9B}"/>
              </a:ext>
            </a:extLst>
          </p:cNvPr>
          <p:cNvSpPr>
            <a:spLocks noGrp="1"/>
          </p:cNvSpPr>
          <p:nvPr>
            <p:ph type="title"/>
          </p:nvPr>
        </p:nvSpPr>
        <p:spPr>
          <a:xfrm>
            <a:off x="844345" y="386072"/>
            <a:ext cx="10515600" cy="680794"/>
          </a:xfrm>
        </p:spPr>
        <p:txBody>
          <a:bodyPr>
            <a:normAutofit/>
          </a:bodyPr>
          <a:lstStyle/>
          <a:p>
            <a:r>
              <a:rPr lang="en-US" sz="3600" cap="none"/>
              <a:t>Acrobat Tools Layout</a:t>
            </a:r>
          </a:p>
        </p:txBody>
      </p:sp>
      <p:sp>
        <p:nvSpPr>
          <p:cNvPr id="4" name="Slide Number Placeholder 3">
            <a:extLst>
              <a:ext uri="{FF2B5EF4-FFF2-40B4-BE49-F238E27FC236}">
                <a16:creationId xmlns:a16="http://schemas.microsoft.com/office/drawing/2014/main" id="{D1A4780B-EFC6-84D4-969D-0D93FD02A81A}"/>
              </a:ext>
            </a:extLst>
          </p:cNvPr>
          <p:cNvSpPr>
            <a:spLocks noGrp="1"/>
          </p:cNvSpPr>
          <p:nvPr>
            <p:ph type="sldNum" sz="quarter" idx="12"/>
          </p:nvPr>
        </p:nvSpPr>
        <p:spPr/>
        <p:txBody>
          <a:bodyPr/>
          <a:lstStyle/>
          <a:p>
            <a:fld id="{A49DFD55-3C28-40EF-9E31-A92D2E4017FF}" type="slidenum">
              <a:rPr lang="en-US" smtClean="0"/>
              <a:pPr/>
              <a:t>16</a:t>
            </a:fld>
            <a:endParaRPr lang="en-US"/>
          </a:p>
        </p:txBody>
      </p:sp>
      <p:pic>
        <p:nvPicPr>
          <p:cNvPr id="5" name="Picture 4" descr="The right-side tool bar in Adobe Acrobat showing the order of the accessibility tools. The Content panel has a single document icon and is followed by the (Reading) Order panel with a line-segment icon. Accessibility tags are the final tool with a luggage-tag icon.">
            <a:extLst>
              <a:ext uri="{FF2B5EF4-FFF2-40B4-BE49-F238E27FC236}">
                <a16:creationId xmlns:a16="http://schemas.microsoft.com/office/drawing/2014/main" id="{B45024CE-53F4-AD68-F997-52187A9360F6}"/>
              </a:ext>
            </a:extLst>
          </p:cNvPr>
          <p:cNvPicPr>
            <a:picLocks noChangeAspect="1"/>
          </p:cNvPicPr>
          <p:nvPr/>
        </p:nvPicPr>
        <p:blipFill>
          <a:blip r:embed="rId3"/>
          <a:stretch>
            <a:fillRect/>
          </a:stretch>
        </p:blipFill>
        <p:spPr>
          <a:xfrm>
            <a:off x="9941170" y="1054712"/>
            <a:ext cx="1266092" cy="4619625"/>
          </a:xfrm>
          <a:prstGeom prst="rect">
            <a:avLst/>
          </a:prstGeom>
        </p:spPr>
      </p:pic>
      <p:sp>
        <p:nvSpPr>
          <p:cNvPr id="6" name="TextBox 5">
            <a:extLst>
              <a:ext uri="{FF2B5EF4-FFF2-40B4-BE49-F238E27FC236}">
                <a16:creationId xmlns:a16="http://schemas.microsoft.com/office/drawing/2014/main" id="{BDF22F18-0969-558D-16E2-69EE01F2D7E9}"/>
              </a:ext>
            </a:extLst>
          </p:cNvPr>
          <p:cNvSpPr txBox="1"/>
          <p:nvPr/>
        </p:nvSpPr>
        <p:spPr>
          <a:xfrm>
            <a:off x="8075545" y="2970361"/>
            <a:ext cx="2463082" cy="2308324"/>
          </a:xfrm>
          <a:prstGeom prst="rect">
            <a:avLst/>
          </a:prstGeom>
          <a:solidFill>
            <a:srgbClr val="FFFFFF"/>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On the right side:</a:t>
            </a:r>
          </a:p>
          <a:p>
            <a:endParaRPr lang="en-US"/>
          </a:p>
          <a:p>
            <a:endParaRPr lang="en-US"/>
          </a:p>
          <a:p>
            <a:pPr algn="r"/>
            <a:r>
              <a:rPr lang="en-US"/>
              <a:t>Content Panel</a:t>
            </a:r>
          </a:p>
          <a:p>
            <a:pPr algn="r"/>
            <a:endParaRPr lang="en-US"/>
          </a:p>
          <a:p>
            <a:pPr algn="r"/>
            <a:r>
              <a:rPr lang="en-US"/>
              <a:t>(Reading) Order Panel</a:t>
            </a:r>
          </a:p>
          <a:p>
            <a:pPr algn="r"/>
            <a:endParaRPr lang="en-US"/>
          </a:p>
          <a:p>
            <a:pPr algn="r"/>
            <a:r>
              <a:rPr lang="en-US"/>
              <a:t>Accessibility Tag Panel</a:t>
            </a:r>
          </a:p>
        </p:txBody>
      </p:sp>
      <p:pic>
        <p:nvPicPr>
          <p:cNvPr id="8" name="Picture 7" descr="The All tools window in Adobe Acrobat showing the suggested sequencing of tools: Scan &amp; OCR followed by Prepare for accessibility.">
            <a:extLst>
              <a:ext uri="{FF2B5EF4-FFF2-40B4-BE49-F238E27FC236}">
                <a16:creationId xmlns:a16="http://schemas.microsoft.com/office/drawing/2014/main" id="{01E3214F-25D1-5736-6606-308366E07A07}"/>
              </a:ext>
            </a:extLst>
          </p:cNvPr>
          <p:cNvPicPr>
            <a:picLocks noChangeAspect="1"/>
          </p:cNvPicPr>
          <p:nvPr/>
        </p:nvPicPr>
        <p:blipFill>
          <a:blip r:embed="rId4"/>
          <a:stretch>
            <a:fillRect/>
          </a:stretch>
        </p:blipFill>
        <p:spPr>
          <a:xfrm>
            <a:off x="268175" y="726830"/>
            <a:ext cx="2781280" cy="5814647"/>
          </a:xfrm>
          <a:prstGeom prst="rect">
            <a:avLst/>
          </a:prstGeom>
        </p:spPr>
      </p:pic>
      <p:sp>
        <p:nvSpPr>
          <p:cNvPr id="9" name="TextBox 8">
            <a:extLst>
              <a:ext uri="{FF2B5EF4-FFF2-40B4-BE49-F238E27FC236}">
                <a16:creationId xmlns:a16="http://schemas.microsoft.com/office/drawing/2014/main" id="{EC39A1DF-3FE7-D393-EF0A-7608FE6BCBF0}"/>
              </a:ext>
            </a:extLst>
          </p:cNvPr>
          <p:cNvSpPr txBox="1"/>
          <p:nvPr/>
        </p:nvSpPr>
        <p:spPr>
          <a:xfrm>
            <a:off x="2670170" y="3972018"/>
            <a:ext cx="3306173" cy="923330"/>
          </a:xfrm>
          <a:prstGeom prst="rect">
            <a:avLst/>
          </a:prstGeom>
          <a:solidFill>
            <a:srgbClr val="FFFFFF"/>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Find </a:t>
            </a:r>
            <a:r>
              <a:rPr lang="en-US" i="1"/>
              <a:t>Prepare for accessibility</a:t>
            </a:r>
            <a:r>
              <a:rPr lang="en-US"/>
              <a:t> in the tools list and drag and drop it under </a:t>
            </a:r>
            <a:r>
              <a:rPr lang="en-US" i="1"/>
              <a:t>Scan &amp; OCR</a:t>
            </a:r>
            <a:r>
              <a:rPr lang="en-US"/>
              <a:t>.</a:t>
            </a:r>
          </a:p>
        </p:txBody>
      </p:sp>
      <p:sp>
        <p:nvSpPr>
          <p:cNvPr id="3" name="Rectangle 2" descr="This box is circling the &quot;Scan and OCR&quot; tool and the &quot;Prepare for Accessibility&quot; tool in the Adobe Acrobat All Tools menu.">
            <a:extLst>
              <a:ext uri="{FF2B5EF4-FFF2-40B4-BE49-F238E27FC236}">
                <a16:creationId xmlns:a16="http://schemas.microsoft.com/office/drawing/2014/main" id="{54237BD8-7D9E-CEA8-67B6-E512F5B06ACC}"/>
              </a:ext>
            </a:extLst>
          </p:cNvPr>
          <p:cNvSpPr/>
          <p:nvPr/>
        </p:nvSpPr>
        <p:spPr>
          <a:xfrm>
            <a:off x="467591" y="4104409"/>
            <a:ext cx="2164772" cy="658091"/>
          </a:xfrm>
          <a:prstGeom prst="rect">
            <a:avLst/>
          </a:prstGeom>
          <a:noFill/>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7" name="Rectangle 6" descr="This box is circling the &quot;Content,&quot; &quot;Reading Order,&quot; and Accessibility Tag panels that appear in the right side panel of Adobe Acrobat.">
            <a:extLst>
              <a:ext uri="{FF2B5EF4-FFF2-40B4-BE49-F238E27FC236}">
                <a16:creationId xmlns:a16="http://schemas.microsoft.com/office/drawing/2014/main" id="{502C9B41-0FE4-6473-AB5D-8249DEC667A0}"/>
              </a:ext>
            </a:extLst>
          </p:cNvPr>
          <p:cNvSpPr/>
          <p:nvPr/>
        </p:nvSpPr>
        <p:spPr>
          <a:xfrm>
            <a:off x="10581409" y="3775363"/>
            <a:ext cx="606136" cy="1558636"/>
          </a:xfrm>
          <a:prstGeom prst="rect">
            <a:avLst/>
          </a:prstGeom>
          <a:noFill/>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88154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5EC63-4E37-3F37-3F22-88B8E706F7C8}"/>
              </a:ext>
            </a:extLst>
          </p:cNvPr>
          <p:cNvSpPr>
            <a:spLocks noGrp="1"/>
          </p:cNvSpPr>
          <p:nvPr>
            <p:ph type="title"/>
          </p:nvPr>
        </p:nvSpPr>
        <p:spPr>
          <a:xfrm>
            <a:off x="5476874" y="1671639"/>
            <a:ext cx="5884027" cy="1204912"/>
          </a:xfrm>
        </p:spPr>
        <p:txBody>
          <a:bodyPr anchor="b">
            <a:normAutofit/>
          </a:bodyPr>
          <a:lstStyle/>
          <a:p>
            <a:r>
              <a:rPr lang="en-US" cap="none"/>
              <a:t>What are accessibility tags?</a:t>
            </a:r>
          </a:p>
        </p:txBody>
      </p:sp>
      <p:pic>
        <p:nvPicPr>
          <p:cNvPr id="9" name="Picture 8" descr="Person writing on a notepad">
            <a:extLst>
              <a:ext uri="{FF2B5EF4-FFF2-40B4-BE49-F238E27FC236}">
                <a16:creationId xmlns:a16="http://schemas.microsoft.com/office/drawing/2014/main" id="{7D82B07E-2921-2B6E-F621-A7B9713510CA}"/>
              </a:ext>
            </a:extLst>
          </p:cNvPr>
          <p:cNvPicPr>
            <a:picLocks noChangeAspect="1"/>
          </p:cNvPicPr>
          <p:nvPr/>
        </p:nvPicPr>
        <p:blipFill>
          <a:blip r:embed="rId2"/>
          <a:srcRect l="17371" r="19379" b="10"/>
          <a:stretch/>
        </p:blipFill>
        <p:spPr>
          <a:xfrm>
            <a:off x="-28230" y="-9144"/>
            <a:ext cx="5481955" cy="6876288"/>
          </a:xfrm>
          <a:custGeom>
            <a:avLst/>
            <a:gdLst>
              <a:gd name="connsiteX0" fmla="*/ 0 w 5476875"/>
              <a:gd name="connsiteY0" fmla="*/ 0 h 6858000"/>
              <a:gd name="connsiteX1" fmla="*/ 547687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0 w 5476875"/>
              <a:gd name="connsiteY0" fmla="*/ 0 h 6858000"/>
              <a:gd name="connsiteX1" fmla="*/ 252031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5080 w 5481955"/>
              <a:gd name="connsiteY0" fmla="*/ 0 h 6858000"/>
              <a:gd name="connsiteX1" fmla="*/ 2525395 w 5481955"/>
              <a:gd name="connsiteY1" fmla="*/ 0 h 6858000"/>
              <a:gd name="connsiteX2" fmla="*/ 5481955 w 5481955"/>
              <a:gd name="connsiteY2" fmla="*/ 6858000 h 6858000"/>
              <a:gd name="connsiteX3" fmla="*/ 5080 w 5481955"/>
              <a:gd name="connsiteY3" fmla="*/ 6858000 h 6858000"/>
              <a:gd name="connsiteX4" fmla="*/ 0 w 5481955"/>
              <a:gd name="connsiteY4" fmla="*/ 4805680 h 6858000"/>
              <a:gd name="connsiteX5" fmla="*/ 5080 w 5481955"/>
              <a:gd name="connsiteY5" fmla="*/ 0 h 685800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1955" h="6863080">
                <a:moveTo>
                  <a:pt x="5080" y="0"/>
                </a:moveTo>
                <a:lnTo>
                  <a:pt x="2525395" y="0"/>
                </a:lnTo>
                <a:lnTo>
                  <a:pt x="5481955" y="6858000"/>
                </a:lnTo>
                <a:lnTo>
                  <a:pt x="899160" y="6863080"/>
                </a:lnTo>
                <a:cubicBezTo>
                  <a:pt x="506307" y="5933440"/>
                  <a:pt x="413173" y="5720080"/>
                  <a:pt x="0" y="4759960"/>
                </a:cubicBezTo>
                <a:cubicBezTo>
                  <a:pt x="1693" y="3158067"/>
                  <a:pt x="3387" y="1601893"/>
                  <a:pt x="5080" y="0"/>
                </a:cubicBezTo>
                <a:close/>
              </a:path>
            </a:pathLst>
          </a:custGeom>
          <a:noFill/>
        </p:spPr>
      </p:pic>
      <p:sp>
        <p:nvSpPr>
          <p:cNvPr id="7" name="Slide Number Placeholder 6">
            <a:extLst>
              <a:ext uri="{FF2B5EF4-FFF2-40B4-BE49-F238E27FC236}">
                <a16:creationId xmlns:a16="http://schemas.microsoft.com/office/drawing/2014/main" id="{DFC21AE5-60A5-13B3-928D-BD5DF2EB25C2}"/>
              </a:ext>
            </a:extLst>
          </p:cNvPr>
          <p:cNvSpPr>
            <a:spLocks noGrp="1"/>
          </p:cNvSpPr>
          <p:nvPr>
            <p:ph type="sldNum" sz="quarter" idx="12"/>
          </p:nvPr>
        </p:nvSpPr>
        <p:spPr>
          <a:xfrm>
            <a:off x="10373350" y="6356349"/>
            <a:ext cx="987552" cy="365125"/>
          </a:xfrm>
        </p:spPr>
        <p:txBody>
          <a:bodyPr anchor="ctr">
            <a:normAutofit/>
          </a:bodyPr>
          <a:lstStyle/>
          <a:p>
            <a:pPr>
              <a:spcAft>
                <a:spcPts val="600"/>
              </a:spcAft>
            </a:pPr>
            <a:fld id="{A49DFD55-3C28-40EF-9E31-A92D2E4017FF}" type="slidenum">
              <a:rPr lang="en-US" smtClean="0"/>
              <a:pPr>
                <a:spcAft>
                  <a:spcPts val="600"/>
                </a:spcAft>
              </a:pPr>
              <a:t>17</a:t>
            </a:fld>
            <a:endParaRPr lang="en-US"/>
          </a:p>
        </p:txBody>
      </p:sp>
      <p:sp>
        <p:nvSpPr>
          <p:cNvPr id="6" name="Content Placeholder 5">
            <a:extLst>
              <a:ext uri="{FF2B5EF4-FFF2-40B4-BE49-F238E27FC236}">
                <a16:creationId xmlns:a16="http://schemas.microsoft.com/office/drawing/2014/main" id="{19F2B79C-D294-28E7-4485-6799F7DE8B84}"/>
              </a:ext>
            </a:extLst>
          </p:cNvPr>
          <p:cNvSpPr>
            <a:spLocks noGrp="1"/>
          </p:cNvSpPr>
          <p:nvPr>
            <p:ph sz="half" idx="14"/>
          </p:nvPr>
        </p:nvSpPr>
        <p:spPr>
          <a:xfrm>
            <a:off x="5453725" y="3086151"/>
            <a:ext cx="5907176" cy="2536826"/>
          </a:xfrm>
        </p:spPr>
        <p:txBody>
          <a:bodyPr vert="horz" lIns="91440" tIns="0" rIns="91440" bIns="45720" rtlCol="0" anchor="t">
            <a:normAutofit/>
          </a:bodyPr>
          <a:lstStyle/>
          <a:p>
            <a:pPr marL="0" indent="0">
              <a:buNone/>
            </a:pPr>
            <a:r>
              <a:rPr lang="en-US" sz="2000"/>
              <a:t>Accessibility tags tell assistive technologies how to interact with the content in the document.</a:t>
            </a:r>
          </a:p>
          <a:p>
            <a:pPr marL="285750" indent="-285750">
              <a:buFont typeface="Arial"/>
              <a:buChar char="•"/>
            </a:pPr>
            <a:r>
              <a:rPr lang="en-US" sz="2000"/>
              <a:t>Accessibility tags also assist with usability and navigation.</a:t>
            </a:r>
          </a:p>
          <a:p>
            <a:pPr marL="0" indent="0">
              <a:buNone/>
            </a:pPr>
            <a:r>
              <a:rPr lang="en-US" sz="2000"/>
              <a:t>We implement tags for the benefit of a human user.</a:t>
            </a:r>
          </a:p>
        </p:txBody>
      </p:sp>
    </p:spTree>
    <p:extLst>
      <p:ext uri="{BB962C8B-B14F-4D97-AF65-F5344CB8AC3E}">
        <p14:creationId xmlns:p14="http://schemas.microsoft.com/office/powerpoint/2010/main" val="3099560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65DBD-3110-AAAB-43D6-F409AFBAD6CF}"/>
              </a:ext>
            </a:extLst>
          </p:cNvPr>
          <p:cNvSpPr>
            <a:spLocks noGrp="1"/>
          </p:cNvSpPr>
          <p:nvPr>
            <p:ph type="title"/>
          </p:nvPr>
        </p:nvSpPr>
        <p:spPr>
          <a:xfrm>
            <a:off x="2394438" y="299330"/>
            <a:ext cx="8420100" cy="901630"/>
          </a:xfrm>
        </p:spPr>
        <p:txBody>
          <a:bodyPr/>
          <a:lstStyle/>
          <a:p>
            <a:r>
              <a:rPr lang="en-US" cap="none"/>
              <a:t>Print to PDF vs Save as PDF</a:t>
            </a:r>
          </a:p>
        </p:txBody>
      </p:sp>
      <p:sp>
        <p:nvSpPr>
          <p:cNvPr id="5" name="Text Placeholder 4">
            <a:extLst>
              <a:ext uri="{FF2B5EF4-FFF2-40B4-BE49-F238E27FC236}">
                <a16:creationId xmlns:a16="http://schemas.microsoft.com/office/drawing/2014/main" id="{EE3558C6-D043-9AE1-3DE3-85F0FD21D14F}"/>
              </a:ext>
            </a:extLst>
          </p:cNvPr>
          <p:cNvSpPr>
            <a:spLocks noGrp="1"/>
          </p:cNvSpPr>
          <p:nvPr>
            <p:ph type="body" idx="1"/>
          </p:nvPr>
        </p:nvSpPr>
        <p:spPr>
          <a:xfrm>
            <a:off x="2206870" y="1640641"/>
            <a:ext cx="3994638" cy="652068"/>
          </a:xfrm>
        </p:spPr>
        <p:txBody>
          <a:bodyPr>
            <a:normAutofit/>
          </a:bodyPr>
          <a:lstStyle/>
          <a:p>
            <a:r>
              <a:rPr lang="en-US" sz="2400"/>
              <a:t>Print to PDF  </a:t>
            </a:r>
          </a:p>
        </p:txBody>
      </p:sp>
      <p:sp>
        <p:nvSpPr>
          <p:cNvPr id="3" name="Content Placeholder 2">
            <a:extLst>
              <a:ext uri="{FF2B5EF4-FFF2-40B4-BE49-F238E27FC236}">
                <a16:creationId xmlns:a16="http://schemas.microsoft.com/office/drawing/2014/main" id="{F75D97EC-1A81-AF01-8CBE-F5FEFE6F7008}"/>
              </a:ext>
            </a:extLst>
          </p:cNvPr>
          <p:cNvSpPr>
            <a:spLocks noGrp="1"/>
          </p:cNvSpPr>
          <p:nvPr>
            <p:ph sz="half" idx="13"/>
          </p:nvPr>
        </p:nvSpPr>
        <p:spPr>
          <a:xfrm>
            <a:off x="2206870" y="2259106"/>
            <a:ext cx="4389103" cy="3644571"/>
          </a:xfrm>
        </p:spPr>
        <p:txBody>
          <a:bodyPr vert="horz" lIns="91440" tIns="0" rIns="91440" bIns="45720" rtlCol="0" anchor="t">
            <a:normAutofit/>
          </a:bodyPr>
          <a:lstStyle/>
          <a:p>
            <a:pPr marL="285750" indent="-285750">
              <a:buChar char="•"/>
            </a:pPr>
            <a:r>
              <a:rPr lang="en-US"/>
              <a:t>Does not create accessibility tags.</a:t>
            </a:r>
          </a:p>
          <a:p>
            <a:pPr marL="285750" indent="-285750">
              <a:buChar char="•"/>
            </a:pPr>
            <a:r>
              <a:rPr lang="en-US"/>
              <a:t>Essentially strips away all digital accessibility features from the source document.</a:t>
            </a:r>
          </a:p>
          <a:p>
            <a:r>
              <a:rPr lang="en-US"/>
              <a:t>Note: Many tools and platforms have options to create PDFs. The PDFs created are of varying quality and many do not create accessibility tags.</a:t>
            </a:r>
          </a:p>
          <a:p>
            <a:r>
              <a:rPr lang="en-US" b="1"/>
              <a:t>You must always verify the tag tree!</a:t>
            </a:r>
            <a:endParaRPr lang="en-US"/>
          </a:p>
        </p:txBody>
      </p:sp>
      <p:sp>
        <p:nvSpPr>
          <p:cNvPr id="6" name="Text Placeholder 5">
            <a:extLst>
              <a:ext uri="{FF2B5EF4-FFF2-40B4-BE49-F238E27FC236}">
                <a16:creationId xmlns:a16="http://schemas.microsoft.com/office/drawing/2014/main" id="{A0A3B159-45CE-B188-5C68-694B8313844C}"/>
              </a:ext>
            </a:extLst>
          </p:cNvPr>
          <p:cNvSpPr>
            <a:spLocks noGrp="1"/>
          </p:cNvSpPr>
          <p:nvPr>
            <p:ph type="body" sz="quarter" idx="3"/>
          </p:nvPr>
        </p:nvSpPr>
        <p:spPr>
          <a:xfrm>
            <a:off x="7152266" y="1572193"/>
            <a:ext cx="4365657" cy="593453"/>
          </a:xfrm>
        </p:spPr>
        <p:txBody>
          <a:bodyPr>
            <a:noAutofit/>
          </a:bodyPr>
          <a:lstStyle/>
          <a:p>
            <a:r>
              <a:rPr lang="en-US" sz="2400"/>
              <a:t>Save As PDF / Export As PDF</a:t>
            </a:r>
          </a:p>
        </p:txBody>
      </p:sp>
      <p:sp>
        <p:nvSpPr>
          <p:cNvPr id="7" name="Content Placeholder 6">
            <a:extLst>
              <a:ext uri="{FF2B5EF4-FFF2-40B4-BE49-F238E27FC236}">
                <a16:creationId xmlns:a16="http://schemas.microsoft.com/office/drawing/2014/main" id="{F83A501C-4972-DC4D-E7DB-C68280814AC8}"/>
              </a:ext>
            </a:extLst>
          </p:cNvPr>
          <p:cNvSpPr>
            <a:spLocks noGrp="1"/>
          </p:cNvSpPr>
          <p:nvPr>
            <p:ph sz="half" idx="14"/>
          </p:nvPr>
        </p:nvSpPr>
        <p:spPr>
          <a:xfrm>
            <a:off x="7152266" y="2155488"/>
            <a:ext cx="4389103" cy="3644571"/>
          </a:xfrm>
        </p:spPr>
        <p:txBody>
          <a:bodyPr vert="horz" lIns="91440" tIns="0" rIns="91440" bIns="45720" rtlCol="0" anchor="t">
            <a:normAutofit/>
          </a:bodyPr>
          <a:lstStyle/>
          <a:p>
            <a:pPr marL="285750" indent="-285750">
              <a:buChar char="•"/>
            </a:pPr>
            <a:r>
              <a:rPr lang="en-US"/>
              <a:t>Provides options for digital accessibility</a:t>
            </a:r>
          </a:p>
          <a:p>
            <a:pPr marL="285750" indent="-285750">
              <a:buChar char="•"/>
            </a:pPr>
            <a:r>
              <a:rPr lang="en-US" b="1"/>
              <a:t>Creates accessibility tags based on the accessibility features implemented in the source document.</a:t>
            </a:r>
          </a:p>
          <a:p>
            <a:pPr marL="285750" indent="-285750">
              <a:buChar char="•"/>
            </a:pPr>
            <a:r>
              <a:rPr lang="en-US"/>
              <a:t>Can also create bookmarks from the document headings.</a:t>
            </a:r>
          </a:p>
          <a:p>
            <a:r>
              <a:rPr lang="en-US" b="1"/>
              <a:t>The best option for accessibility when available!</a:t>
            </a:r>
          </a:p>
        </p:txBody>
      </p:sp>
      <p:sp>
        <p:nvSpPr>
          <p:cNvPr id="4" name="Slide Number Placeholder 3">
            <a:extLst>
              <a:ext uri="{FF2B5EF4-FFF2-40B4-BE49-F238E27FC236}">
                <a16:creationId xmlns:a16="http://schemas.microsoft.com/office/drawing/2014/main" id="{F3517B58-45C6-F197-5005-C6EE59BCFF62}"/>
              </a:ext>
            </a:extLst>
          </p:cNvPr>
          <p:cNvSpPr>
            <a:spLocks noGrp="1"/>
          </p:cNvSpPr>
          <p:nvPr>
            <p:ph type="sldNum" sz="quarter" idx="12"/>
          </p:nvPr>
        </p:nvSpPr>
        <p:spPr/>
        <p:txBody>
          <a:bodyPr/>
          <a:lstStyle/>
          <a:p>
            <a:fld id="{A49DFD55-3C28-40EF-9E31-A92D2E4017FF}" type="slidenum">
              <a:rPr lang="en-US" smtClean="0"/>
              <a:pPr/>
              <a:t>18</a:t>
            </a:fld>
            <a:endParaRPr lang="en-US"/>
          </a:p>
        </p:txBody>
      </p:sp>
    </p:spTree>
    <p:extLst>
      <p:ext uri="{BB962C8B-B14F-4D97-AF65-F5344CB8AC3E}">
        <p14:creationId xmlns:p14="http://schemas.microsoft.com/office/powerpoint/2010/main" val="3551602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F36A6-F9D9-1672-7441-2C416E8CE378}"/>
              </a:ext>
            </a:extLst>
          </p:cNvPr>
          <p:cNvSpPr>
            <a:spLocks noGrp="1"/>
          </p:cNvSpPr>
          <p:nvPr>
            <p:ph type="title"/>
          </p:nvPr>
        </p:nvSpPr>
        <p:spPr>
          <a:xfrm>
            <a:off x="1068318" y="1375800"/>
            <a:ext cx="3935482" cy="698777"/>
          </a:xfrm>
        </p:spPr>
        <p:txBody>
          <a:bodyPr/>
          <a:lstStyle/>
          <a:p>
            <a:r>
              <a:rPr lang="en-US"/>
              <a:t>PDFs </a:t>
            </a:r>
            <a:r>
              <a:rPr lang="en-US" cap="none"/>
              <a:t>from</a:t>
            </a:r>
            <a:r>
              <a:rPr lang="en-US"/>
              <a:t> </a:t>
            </a:r>
            <a:r>
              <a:rPr lang="en-US" cap="none"/>
              <a:t>Scans</a:t>
            </a:r>
            <a:endParaRPr lang="en-US"/>
          </a:p>
        </p:txBody>
      </p:sp>
      <p:sp>
        <p:nvSpPr>
          <p:cNvPr id="3" name="Content Placeholder 2">
            <a:extLst>
              <a:ext uri="{FF2B5EF4-FFF2-40B4-BE49-F238E27FC236}">
                <a16:creationId xmlns:a16="http://schemas.microsoft.com/office/drawing/2014/main" id="{1645128E-83B7-0D47-C59A-D30E02499747}"/>
              </a:ext>
            </a:extLst>
          </p:cNvPr>
          <p:cNvSpPr>
            <a:spLocks noGrp="1"/>
          </p:cNvSpPr>
          <p:nvPr>
            <p:ph sz="half" idx="2"/>
          </p:nvPr>
        </p:nvSpPr>
        <p:spPr>
          <a:xfrm>
            <a:off x="1068388" y="2448118"/>
            <a:ext cx="5635259" cy="2401211"/>
          </a:xfrm>
        </p:spPr>
        <p:txBody>
          <a:bodyPr vert="horz" lIns="91440" tIns="45720" rIns="91440" bIns="45720" rtlCol="0" anchor="t">
            <a:normAutofit/>
          </a:bodyPr>
          <a:lstStyle/>
          <a:p>
            <a:pPr marL="285750" indent="-285750">
              <a:buChar char="•"/>
            </a:pPr>
            <a:r>
              <a:rPr lang="en-US"/>
              <a:t>Likely the most challenging PDFs to make accessible.</a:t>
            </a:r>
          </a:p>
          <a:p>
            <a:pPr marL="285750" indent="-285750">
              <a:buChar char="•"/>
            </a:pPr>
            <a:r>
              <a:rPr lang="en-US"/>
              <a:t>Verify that Optical Character Recognition (OCR) has been run, and that the OCR is accurate.</a:t>
            </a:r>
          </a:p>
          <a:p>
            <a:pPr marL="568960" lvl="1">
              <a:buFont typeface="Courier New" panose="020B0604020202020204" pitchFamily="34" charset="0"/>
              <a:buChar char="o"/>
            </a:pPr>
            <a:r>
              <a:rPr lang="en-US" b="1"/>
              <a:t>Scan quality can impact OCR.</a:t>
            </a:r>
          </a:p>
          <a:p>
            <a:pPr marL="285750" indent="-285750">
              <a:buChar char="•"/>
            </a:pPr>
            <a:r>
              <a:rPr lang="en-US"/>
              <a:t>No accessibility tags. You will need to add them.</a:t>
            </a:r>
          </a:p>
          <a:p>
            <a:pPr marL="285750" indent="-285750">
              <a:buChar char="•"/>
            </a:pPr>
            <a:endParaRPr lang="en-US"/>
          </a:p>
        </p:txBody>
      </p:sp>
      <p:sp>
        <p:nvSpPr>
          <p:cNvPr id="4" name="Slide Number Placeholder 3">
            <a:extLst>
              <a:ext uri="{FF2B5EF4-FFF2-40B4-BE49-F238E27FC236}">
                <a16:creationId xmlns:a16="http://schemas.microsoft.com/office/drawing/2014/main" id="{E99FC7AB-9502-1631-CF04-1348510F30E2}"/>
              </a:ext>
            </a:extLst>
          </p:cNvPr>
          <p:cNvSpPr>
            <a:spLocks noGrp="1"/>
          </p:cNvSpPr>
          <p:nvPr>
            <p:ph type="sldNum" sz="quarter" idx="12"/>
          </p:nvPr>
        </p:nvSpPr>
        <p:spPr/>
        <p:txBody>
          <a:bodyPr/>
          <a:lstStyle/>
          <a:p>
            <a:fld id="{A49DFD55-3C28-40EF-9E31-A92D2E4017FF}" type="slidenum">
              <a:rPr lang="en-US" smtClean="0"/>
              <a:pPr/>
              <a:t>19</a:t>
            </a:fld>
            <a:endParaRPr lang="en-US"/>
          </a:p>
        </p:txBody>
      </p:sp>
      <p:pic>
        <p:nvPicPr>
          <p:cNvPr id="6" name="Picture 5" descr="Screen shot of the word “Introduction” from a PDF. Only the last part of the word was recognized and tagged by OCR.">
            <a:extLst>
              <a:ext uri="{FF2B5EF4-FFF2-40B4-BE49-F238E27FC236}">
                <a16:creationId xmlns:a16="http://schemas.microsoft.com/office/drawing/2014/main" id="{9383A539-4428-6965-720A-917E09C05212}"/>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11880" t="13550" r="9535" b="4828"/>
          <a:stretch/>
        </p:blipFill>
        <p:spPr>
          <a:xfrm>
            <a:off x="6661104" y="2665230"/>
            <a:ext cx="4514354" cy="1520520"/>
          </a:xfrm>
          <a:prstGeom prst="rect">
            <a:avLst/>
          </a:prstGeom>
        </p:spPr>
      </p:pic>
    </p:spTree>
    <p:extLst>
      <p:ext uri="{BB962C8B-B14F-4D97-AF65-F5344CB8AC3E}">
        <p14:creationId xmlns:p14="http://schemas.microsoft.com/office/powerpoint/2010/main" val="371343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6441918" y="3329790"/>
            <a:ext cx="4941771" cy="3200400"/>
          </a:xfrm>
        </p:spPr>
        <p:txBody>
          <a:bodyPr anchor="ctr"/>
          <a:lstStyle/>
          <a:p>
            <a:pPr algn="ctr"/>
            <a:r>
              <a:rPr lang="en-US"/>
              <a:t>PDF Accessibility</a:t>
            </a:r>
          </a:p>
        </p:txBody>
      </p:sp>
      <p:sp>
        <p:nvSpPr>
          <p:cNvPr id="3" name="TextBox 2">
            <a:extLst>
              <a:ext uri="{FF2B5EF4-FFF2-40B4-BE49-F238E27FC236}">
                <a16:creationId xmlns:a16="http://schemas.microsoft.com/office/drawing/2014/main" id="{D26A7656-2C1F-19E8-3B26-A1F6E870509C}"/>
              </a:ext>
            </a:extLst>
          </p:cNvPr>
          <p:cNvSpPr txBox="1"/>
          <p:nvPr/>
        </p:nvSpPr>
        <p:spPr>
          <a:xfrm>
            <a:off x="5759301" y="5245394"/>
            <a:ext cx="630865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Building Inclusion through Digital Accessibility Series</a:t>
            </a:r>
          </a:p>
          <a:p>
            <a:pPr algn="ctr"/>
            <a:endParaRPr lang="en-US"/>
          </a:p>
        </p:txBody>
      </p:sp>
    </p:spTree>
    <p:extLst>
      <p:ext uri="{BB962C8B-B14F-4D97-AF65-F5344CB8AC3E}">
        <p14:creationId xmlns:p14="http://schemas.microsoft.com/office/powerpoint/2010/main" val="2586058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a:xfrm>
            <a:off x="829408" y="878678"/>
            <a:ext cx="4658831" cy="1325563"/>
          </a:xfrm>
        </p:spPr>
        <p:txBody>
          <a:bodyPr>
            <a:normAutofit/>
          </a:bodyPr>
          <a:lstStyle/>
          <a:p>
            <a:r>
              <a:rPr lang="en-US" sz="3600" cap="none"/>
              <a:t>Items you should always check:</a:t>
            </a:r>
          </a:p>
        </p:txBody>
      </p:sp>
      <p:sp>
        <p:nvSpPr>
          <p:cNvPr id="3" name="Content Placeholder 2">
            <a:extLst>
              <a:ext uri="{FF2B5EF4-FFF2-40B4-BE49-F238E27FC236}">
                <a16:creationId xmlns:a16="http://schemas.microsoft.com/office/drawing/2014/main" id="{5671D7E5-EF66-4BCD-8DAA-E9061157F0BE}"/>
              </a:ext>
            </a:extLst>
          </p:cNvPr>
          <p:cNvSpPr>
            <a:spLocks noGrp="1"/>
          </p:cNvSpPr>
          <p:nvPr>
            <p:ph idx="1"/>
          </p:nvPr>
        </p:nvSpPr>
        <p:spPr>
          <a:xfrm>
            <a:off x="1077501" y="2346176"/>
            <a:ext cx="4162646" cy="3832296"/>
          </a:xfrm>
        </p:spPr>
        <p:txBody>
          <a:bodyPr vert="horz" lIns="91440" tIns="45720" rIns="91440" bIns="45720" rtlCol="0" anchor="t">
            <a:normAutofit/>
          </a:bodyPr>
          <a:lstStyle/>
          <a:p>
            <a:pPr marL="285750" indent="-285750">
              <a:buChar char="•"/>
            </a:pPr>
            <a:r>
              <a:rPr lang="en-US" sz="2200"/>
              <a:t>Quality of OCR</a:t>
            </a:r>
            <a:endParaRPr lang="en-US" sz="2400"/>
          </a:p>
          <a:p>
            <a:pPr marL="285750" indent="-285750">
              <a:buChar char="•"/>
            </a:pPr>
            <a:r>
              <a:rPr lang="en-US" sz="2400"/>
              <a:t>Document Properties</a:t>
            </a:r>
          </a:p>
          <a:p>
            <a:pPr marL="285750" indent="-285750">
              <a:buChar char="•"/>
            </a:pPr>
            <a:r>
              <a:rPr lang="en-US" sz="2200"/>
              <a:t>Accessibility Tag tree</a:t>
            </a:r>
            <a:endParaRPr lang="en-US" sz="2400"/>
          </a:p>
          <a:p>
            <a:pPr marL="742950" lvl="1" indent="-285750">
              <a:buFont typeface="Courier New" panose="020B0604020202020204" pitchFamily="34" charset="0"/>
              <a:buChar char="o"/>
            </a:pPr>
            <a:r>
              <a:rPr lang="en-US" sz="2400"/>
              <a:t>Tables</a:t>
            </a:r>
            <a:endParaRPr lang="en-US"/>
          </a:p>
          <a:p>
            <a:pPr marL="742950" lvl="1" indent="-285750">
              <a:buFont typeface="Courier New" panose="020B0604020202020204" pitchFamily="34" charset="0"/>
              <a:buChar char="o"/>
            </a:pPr>
            <a:r>
              <a:rPr lang="en-US" sz="2400"/>
              <a:t>Lists</a:t>
            </a:r>
          </a:p>
          <a:p>
            <a:pPr marL="285750" indent="-285750">
              <a:buFont typeface="Arial" panose="020B0604020202020204" pitchFamily="34" charset="0"/>
              <a:buChar char="•"/>
            </a:pPr>
            <a:r>
              <a:rPr lang="en-US" sz="2400"/>
              <a:t>Reading Order</a:t>
            </a:r>
          </a:p>
        </p:txBody>
      </p:sp>
      <p:sp>
        <p:nvSpPr>
          <p:cNvPr id="5" name="Slide Number Placeholder 5">
            <a:extLst>
              <a:ext uri="{FF2B5EF4-FFF2-40B4-BE49-F238E27FC236}">
                <a16:creationId xmlns:a16="http://schemas.microsoft.com/office/drawing/2014/main" id="{B02A8827-B1A1-2D2F-D6DD-E886B886C43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20</a:t>
            </a:fld>
            <a:endParaRPr lang="en-US"/>
          </a:p>
        </p:txBody>
      </p:sp>
    </p:spTree>
    <p:extLst>
      <p:ext uri="{BB962C8B-B14F-4D97-AF65-F5344CB8AC3E}">
        <p14:creationId xmlns:p14="http://schemas.microsoft.com/office/powerpoint/2010/main" val="1713219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C0995-34A3-3358-A3D0-CB13A35A72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B0EFC5-A9BB-7D70-B814-ABCBAE1B7C8D}"/>
              </a:ext>
            </a:extLst>
          </p:cNvPr>
          <p:cNvSpPr>
            <a:spLocks noGrp="1"/>
          </p:cNvSpPr>
          <p:nvPr>
            <p:ph type="title"/>
          </p:nvPr>
        </p:nvSpPr>
        <p:spPr>
          <a:xfrm>
            <a:off x="1153551" y="465016"/>
            <a:ext cx="10000200" cy="1018860"/>
          </a:xfrm>
        </p:spPr>
        <p:txBody>
          <a:bodyPr>
            <a:normAutofit/>
          </a:bodyPr>
          <a:lstStyle/>
          <a:p>
            <a:r>
              <a:rPr lang="en-US" sz="3600" cap="none"/>
              <a:t>Commonly Used Structure Tags</a:t>
            </a:r>
          </a:p>
        </p:txBody>
      </p:sp>
      <p:sp>
        <p:nvSpPr>
          <p:cNvPr id="7" name="Content Placeholder 6">
            <a:extLst>
              <a:ext uri="{FF2B5EF4-FFF2-40B4-BE49-F238E27FC236}">
                <a16:creationId xmlns:a16="http://schemas.microsoft.com/office/drawing/2014/main" id="{903BA81E-69EC-F20B-6C17-1D54963EC3C7}"/>
              </a:ext>
            </a:extLst>
          </p:cNvPr>
          <p:cNvSpPr>
            <a:spLocks noGrp="1"/>
          </p:cNvSpPr>
          <p:nvPr>
            <p:ph sz="half" idx="15"/>
          </p:nvPr>
        </p:nvSpPr>
        <p:spPr>
          <a:xfrm>
            <a:off x="1188720" y="1715635"/>
            <a:ext cx="4891649" cy="4829748"/>
          </a:xfrm>
        </p:spPr>
        <p:txBody>
          <a:bodyPr vert="horz" lIns="91440" tIns="0" rIns="91440" bIns="45720" rtlCol="0" anchor="t">
            <a:normAutofit fontScale="92500"/>
          </a:bodyPr>
          <a:lstStyle/>
          <a:p>
            <a:pPr marL="285750" indent="-285750">
              <a:buFont typeface="Arial,Sans-Serif"/>
              <a:buChar char="•"/>
            </a:pPr>
            <a:r>
              <a:rPr lang="en-US" sz="2200"/>
              <a:t>Heading Level 1-6 &lt;H1&gt; - &lt;H6&gt;</a:t>
            </a:r>
          </a:p>
          <a:p>
            <a:pPr marL="285750" indent="-285750">
              <a:buFont typeface="Arial,Sans-Serif"/>
              <a:buChar char="•"/>
            </a:pPr>
            <a:r>
              <a:rPr lang="en-US" sz="2200"/>
              <a:t>Paragraph for basic text &lt;P&gt;</a:t>
            </a:r>
          </a:p>
          <a:p>
            <a:pPr marL="285750" indent="-285750">
              <a:buFont typeface="Arial,Sans-Serif"/>
              <a:buChar char="•"/>
            </a:pPr>
            <a:r>
              <a:rPr lang="en-US" sz="2200"/>
              <a:t>List &lt;L&gt;</a:t>
            </a:r>
          </a:p>
          <a:p>
            <a:pPr marL="742950" lvl="1">
              <a:buFont typeface="Courier New,monospace"/>
              <a:buChar char="o"/>
            </a:pPr>
            <a:r>
              <a:rPr lang="en-US" sz="2200"/>
              <a:t>List Item &lt;LI&gt;</a:t>
            </a:r>
          </a:p>
          <a:p>
            <a:pPr marL="1200150" lvl="2" indent="-285750">
              <a:buFont typeface="Wingdings,Sans-Serif"/>
              <a:buChar char="§"/>
            </a:pPr>
            <a:r>
              <a:rPr lang="en-US" sz="2200"/>
              <a:t>Label &lt;</a:t>
            </a:r>
            <a:r>
              <a:rPr lang="en-US" sz="2200" err="1"/>
              <a:t>Lbl</a:t>
            </a:r>
            <a:r>
              <a:rPr lang="en-US" sz="2200"/>
              <a:t>&gt;</a:t>
            </a:r>
          </a:p>
          <a:p>
            <a:pPr marL="1200150" lvl="2" indent="-285750">
              <a:buFont typeface="Wingdings,Sans-Serif"/>
              <a:buChar char="§"/>
            </a:pPr>
            <a:r>
              <a:rPr lang="en-US" sz="2200"/>
              <a:t>List Item Body &lt;</a:t>
            </a:r>
            <a:r>
              <a:rPr lang="en-US" sz="2200" err="1"/>
              <a:t>LBody</a:t>
            </a:r>
            <a:r>
              <a:rPr lang="en-US" sz="2200"/>
              <a:t>&gt;</a:t>
            </a:r>
          </a:p>
          <a:p>
            <a:pPr marL="285750" indent="-285750">
              <a:buFont typeface="Arial,Sans-Serif"/>
              <a:buChar char="•"/>
            </a:pPr>
            <a:r>
              <a:rPr lang="en-US" sz="2200"/>
              <a:t>Table &lt;Table&gt;</a:t>
            </a:r>
            <a:endParaRPr lang="en-US"/>
          </a:p>
          <a:p>
            <a:pPr marL="568960" lvl="1">
              <a:buFont typeface="Courier New,monospace"/>
              <a:buChar char="o"/>
            </a:pPr>
            <a:r>
              <a:rPr lang="en-US" sz="2200"/>
              <a:t>Table Row &lt;TR&gt;</a:t>
            </a:r>
          </a:p>
          <a:p>
            <a:pPr marL="852805" lvl="2">
              <a:buFont typeface="Wingdings,Sans-Serif"/>
              <a:buChar char="§"/>
            </a:pPr>
            <a:r>
              <a:rPr lang="en-US" sz="2200"/>
              <a:t>Table Header &lt;TH&gt;</a:t>
            </a:r>
          </a:p>
          <a:p>
            <a:pPr marL="1044575" lvl="3">
              <a:buFont typeface="Arial,Sans-Serif"/>
              <a:buChar char="•"/>
            </a:pPr>
            <a:r>
              <a:rPr lang="en-US" sz="2200"/>
              <a:t>Define scope as column or row</a:t>
            </a:r>
          </a:p>
          <a:p>
            <a:pPr marL="852805" lvl="2">
              <a:buFont typeface="Wingdings,Sans-Serif"/>
              <a:buChar char="§"/>
            </a:pPr>
            <a:r>
              <a:rPr lang="en-US" sz="2200"/>
              <a:t>Table Data Cell &lt;TD&gt;</a:t>
            </a:r>
          </a:p>
        </p:txBody>
      </p:sp>
      <p:sp>
        <p:nvSpPr>
          <p:cNvPr id="5" name="Slide Number Placeholder 5">
            <a:extLst>
              <a:ext uri="{FF2B5EF4-FFF2-40B4-BE49-F238E27FC236}">
                <a16:creationId xmlns:a16="http://schemas.microsoft.com/office/drawing/2014/main" id="{D87BEA57-2FFD-BDA9-14FF-73F582424064}"/>
              </a:ext>
            </a:extLst>
          </p:cNvPr>
          <p:cNvSpPr>
            <a:spLocks noGrp="1"/>
          </p:cNvSpPr>
          <p:nvPr>
            <p:ph type="sldNum" sz="quarter" idx="13"/>
          </p:nvPr>
        </p:nvSpPr>
        <p:spPr/>
        <p:txBody>
          <a:bodyPr/>
          <a:lstStyle/>
          <a:p>
            <a:fld id="{A49DFD55-3C28-40EF-9E31-A92D2E4017FF}" type="slidenum">
              <a:rPr lang="en-US" smtClean="0"/>
              <a:pPr/>
              <a:t>21</a:t>
            </a:fld>
            <a:endParaRPr lang="en-US"/>
          </a:p>
        </p:txBody>
      </p:sp>
      <p:sp>
        <p:nvSpPr>
          <p:cNvPr id="9" name="Content Placeholder 6">
            <a:extLst>
              <a:ext uri="{FF2B5EF4-FFF2-40B4-BE49-F238E27FC236}">
                <a16:creationId xmlns:a16="http://schemas.microsoft.com/office/drawing/2014/main" id="{031E6037-3E84-E78C-EE3F-03A389068D23}"/>
              </a:ext>
            </a:extLst>
          </p:cNvPr>
          <p:cNvSpPr txBox="1">
            <a:spLocks/>
          </p:cNvSpPr>
          <p:nvPr/>
        </p:nvSpPr>
        <p:spPr>
          <a:xfrm>
            <a:off x="6370320" y="1715635"/>
            <a:ext cx="5114386" cy="4325656"/>
          </a:xfrm>
          <a:prstGeom prst="rect">
            <a:avLst/>
          </a:prstGeom>
        </p:spPr>
        <p:txBody>
          <a:bodyPr vert="horz" lIns="91440" tIns="0" rIns="91440" bIns="45720" rtlCol="0" anchor="t">
            <a:normAutofit/>
          </a:bodyPr>
          <a:lstStyle>
            <a:lvl1pPr marL="283464" indent="-283464" algn="l" defTabSz="914400" rtl="0" eaLnBrk="1" latinLnBrk="0" hangingPunct="1">
              <a:lnSpc>
                <a:spcPct val="100000"/>
              </a:lnSpc>
              <a:spcBef>
                <a:spcPts val="1000"/>
              </a:spcBef>
              <a:buFont typeface="+mj-lt"/>
              <a:buAutoNum type="arabicPeriod"/>
              <a:defRPr sz="1800" b="0" kern="1200" spc="50" baseline="0">
                <a:solidFill>
                  <a:schemeClr val="tx1"/>
                </a:solidFill>
                <a:latin typeface="+mn-lt"/>
                <a:ea typeface="+mn-ea"/>
                <a:cs typeface="+mn-cs"/>
              </a:defRPr>
            </a:lvl1pPr>
            <a:lvl2pPr marL="566928" indent="-342900" algn="l" defTabSz="914400" rtl="0" eaLnBrk="1" latinLnBrk="0" hangingPunct="1">
              <a:lnSpc>
                <a:spcPct val="100000"/>
              </a:lnSpc>
              <a:spcBef>
                <a:spcPts val="1000"/>
              </a:spcBef>
              <a:buFont typeface="+mj-lt"/>
              <a:buAutoNum type="alphaLcPeriod"/>
              <a:defRPr sz="1800" kern="1200" spc="50" baseline="0">
                <a:solidFill>
                  <a:schemeClr val="tx1"/>
                </a:solidFill>
                <a:latin typeface="+mn-lt"/>
                <a:ea typeface="+mn-ea"/>
                <a:cs typeface="+mn-cs"/>
              </a:defRPr>
            </a:lvl2pPr>
            <a:lvl3pPr marL="850392" indent="-342900" algn="l" defTabSz="914400" rtl="0" eaLnBrk="1" latinLnBrk="0" hangingPunct="1">
              <a:lnSpc>
                <a:spcPct val="100000"/>
              </a:lnSpc>
              <a:spcBef>
                <a:spcPts val="1000"/>
              </a:spcBef>
              <a:buFont typeface="+mj-lt"/>
              <a:buAutoNum type="arabicParenR"/>
              <a:defRPr sz="1800" kern="1200" spc="50" baseline="0">
                <a:solidFill>
                  <a:schemeClr val="tx1"/>
                </a:solidFill>
                <a:latin typeface="+mn-lt"/>
                <a:ea typeface="+mn-ea"/>
                <a:cs typeface="+mn-cs"/>
              </a:defRPr>
            </a:lvl3pPr>
            <a:lvl4pPr marL="1042416" indent="-342900" algn="l" defTabSz="914400" rtl="0" eaLnBrk="1" latinLnBrk="0" hangingPunct="1">
              <a:lnSpc>
                <a:spcPct val="100000"/>
              </a:lnSpc>
              <a:spcBef>
                <a:spcPts val="1000"/>
              </a:spcBef>
              <a:buFont typeface="+mj-lt"/>
              <a:buAutoNum type="alphaLcParenR"/>
              <a:defRPr sz="1800" kern="1200" spc="50" baseline="0">
                <a:solidFill>
                  <a:schemeClr val="tx1"/>
                </a:solidFill>
                <a:latin typeface="+mn-lt"/>
                <a:ea typeface="+mn-ea"/>
                <a:cs typeface="+mn-cs"/>
              </a:defRPr>
            </a:lvl4pPr>
            <a:lvl5pPr marL="1074420" indent="-400050" algn="l" defTabSz="914400" rtl="0" eaLnBrk="1" latinLnBrk="0" hangingPunct="1">
              <a:lnSpc>
                <a:spcPct val="100000"/>
              </a:lnSpc>
              <a:spcBef>
                <a:spcPts val="1000"/>
              </a:spcBef>
              <a:buFont typeface="+mj-lt"/>
              <a:buAutoNum type="romanLcPeriod"/>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Sans-Serif"/>
              <a:buChar char="•"/>
            </a:pPr>
            <a:r>
              <a:rPr lang="en-US" sz="2200"/>
              <a:t>Figure for images &lt;Figure&gt;</a:t>
            </a:r>
          </a:p>
          <a:p>
            <a:pPr marL="568960" lvl="1">
              <a:buFont typeface="Courier New,monospace"/>
              <a:buChar char="o"/>
            </a:pPr>
            <a:r>
              <a:rPr lang="en-US" sz="2200"/>
              <a:t>Artifact for decorative &lt;Artifact&gt;</a:t>
            </a:r>
          </a:p>
          <a:p>
            <a:pPr marL="285750" indent="-285750">
              <a:buFont typeface="Arial,Sans-Serif"/>
              <a:buChar char="•"/>
            </a:pPr>
            <a:r>
              <a:rPr lang="en-US" sz="2200"/>
              <a:t>Caption for figures or tables &lt;Caption&gt;</a:t>
            </a:r>
          </a:p>
          <a:p>
            <a:pPr marL="285750" indent="-285750">
              <a:buFont typeface="Arial,Sans-Serif"/>
              <a:buChar char="•"/>
            </a:pPr>
            <a:r>
              <a:rPr lang="en-US" sz="2200"/>
              <a:t>Link for hyperlinks &lt;Link&gt;</a:t>
            </a:r>
          </a:p>
          <a:p>
            <a:pPr marL="568960" lvl="1">
              <a:buFont typeface="Courier New,monospace"/>
              <a:buChar char="o"/>
            </a:pPr>
            <a:r>
              <a:rPr lang="en-US" sz="2200"/>
              <a:t>Links also need a &lt;Link-OBJR&gt; tag. This tag holds the actual URL</a:t>
            </a:r>
          </a:p>
          <a:p>
            <a:pPr marL="568960" lvl="1">
              <a:buFont typeface="Courier New,monospace"/>
              <a:buChar char="o"/>
            </a:pPr>
            <a:r>
              <a:rPr lang="en-US" sz="2200"/>
              <a:t>Link tags are commonly nest in Paragraph &lt;P&gt; tags.</a:t>
            </a:r>
          </a:p>
          <a:p>
            <a:pPr marL="285750" indent="-285750">
              <a:buFont typeface="Arial,Sans-Serif"/>
              <a:buChar char="•"/>
            </a:pPr>
            <a:endParaRPr lang="en-US" sz="2200"/>
          </a:p>
          <a:p>
            <a:pPr marL="285750" indent="-285750">
              <a:buFont typeface="Arial,Sans-Serif"/>
              <a:buChar char="•"/>
            </a:pPr>
            <a:endParaRPr lang="en-US" sz="2200"/>
          </a:p>
        </p:txBody>
      </p:sp>
    </p:spTree>
    <p:extLst>
      <p:ext uri="{BB962C8B-B14F-4D97-AF65-F5344CB8AC3E}">
        <p14:creationId xmlns:p14="http://schemas.microsoft.com/office/powerpoint/2010/main" val="3760858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3E5FEE2D-79E5-4C1D-8BF7-EE619CA7039A}"/>
              </a:ext>
            </a:extLst>
          </p:cNvPr>
          <p:cNvSpPr>
            <a:spLocks noGrp="1"/>
          </p:cNvSpPr>
          <p:nvPr>
            <p:ph type="title"/>
          </p:nvPr>
        </p:nvSpPr>
        <p:spPr>
          <a:xfrm>
            <a:off x="838200" y="120034"/>
            <a:ext cx="10515600" cy="1325563"/>
          </a:xfrm>
        </p:spPr>
        <p:txBody>
          <a:bodyPr anchor="b"/>
          <a:lstStyle/>
          <a:p>
            <a:r>
              <a:rPr lang="en-US" sz="3600" cap="none">
                <a:solidFill>
                  <a:srgbClr val="000000"/>
                </a:solidFill>
                <a:latin typeface="Tenorite"/>
                <a:cs typeface="Narkisim"/>
              </a:rPr>
              <a:t>Help strengthen student success at UNL!</a:t>
            </a:r>
          </a:p>
          <a:p>
            <a:endParaRPr lang="en-US">
              <a:cs typeface="Narkisim"/>
            </a:endParaRPr>
          </a:p>
        </p:txBody>
      </p:sp>
      <p:sp>
        <p:nvSpPr>
          <p:cNvPr id="4" name="TextBox 3">
            <a:extLst>
              <a:ext uri="{FF2B5EF4-FFF2-40B4-BE49-F238E27FC236}">
                <a16:creationId xmlns:a16="http://schemas.microsoft.com/office/drawing/2014/main" id="{2ECEA3A4-D49F-98BB-0E77-75927F959523}"/>
              </a:ext>
            </a:extLst>
          </p:cNvPr>
          <p:cNvSpPr txBox="1"/>
          <p:nvPr/>
        </p:nvSpPr>
        <p:spPr>
          <a:xfrm>
            <a:off x="448595" y="1444112"/>
            <a:ext cx="8382000" cy="45398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182880">
              <a:lnSpc>
                <a:spcPct val="150000"/>
              </a:lnSpc>
              <a:buFont typeface="Garamond,Serif"/>
              <a:buChar char="◦"/>
            </a:pPr>
            <a:r>
              <a:rPr lang="en-US" sz="2300"/>
              <a:t>Participate in a research study examining:</a:t>
            </a:r>
            <a:endParaRPr lang="en-US" sz="2300">
              <a:solidFill>
                <a:srgbClr val="3B3B3B"/>
              </a:solidFill>
            </a:endParaRPr>
          </a:p>
          <a:p>
            <a:pPr marL="800100" lvl="1" indent="-182880">
              <a:lnSpc>
                <a:spcPct val="90000"/>
              </a:lnSpc>
              <a:spcBef>
                <a:spcPts val="600"/>
              </a:spcBef>
              <a:buFont typeface="Garamond,Serif"/>
              <a:buChar char="◦"/>
            </a:pPr>
            <a:r>
              <a:rPr lang="en-US" sz="2300">
                <a:solidFill>
                  <a:srgbClr val="002E64"/>
                </a:solidFill>
                <a:latin typeface="Calibri"/>
                <a:ea typeface="Calibri"/>
                <a:cs typeface="Calibri"/>
              </a:rPr>
              <a:t>The accessibility of digital course materials in Canvas</a:t>
            </a:r>
            <a:endParaRPr lang="en-US" sz="2300">
              <a:solidFill>
                <a:srgbClr val="3B3B3B"/>
              </a:solidFill>
              <a:latin typeface="Calibri"/>
              <a:ea typeface="Calibri"/>
              <a:cs typeface="Calibri"/>
            </a:endParaRPr>
          </a:p>
          <a:p>
            <a:pPr marL="800100" lvl="1" indent="-182880">
              <a:lnSpc>
                <a:spcPct val="90000"/>
              </a:lnSpc>
              <a:spcBef>
                <a:spcPts val="600"/>
              </a:spcBef>
              <a:buFont typeface="Garamond,Serif"/>
              <a:buChar char="◦"/>
            </a:pPr>
            <a:r>
              <a:rPr lang="en-US" sz="2300">
                <a:solidFill>
                  <a:schemeClr val="accent1">
                    <a:lumMod val="50000"/>
                  </a:schemeClr>
                </a:solidFill>
                <a:latin typeface="Calibri"/>
                <a:ea typeface="Calibri"/>
                <a:cs typeface="Calibri"/>
              </a:rPr>
              <a:t>How they impact students </a:t>
            </a:r>
            <a:endParaRPr lang="en-US" sz="2300">
              <a:solidFill>
                <a:srgbClr val="3B3B3B"/>
              </a:solidFill>
              <a:latin typeface="Calibri"/>
              <a:ea typeface="Calibri"/>
              <a:cs typeface="Calibri"/>
            </a:endParaRPr>
          </a:p>
          <a:p>
            <a:pPr marL="342900" indent="-182880">
              <a:lnSpc>
                <a:spcPct val="150000"/>
              </a:lnSpc>
              <a:buFont typeface="Garamond,Serif"/>
              <a:buChar char="◦"/>
            </a:pPr>
            <a:r>
              <a:rPr lang="en-US" sz="2300"/>
              <a:t>Anyone teaching a credit-bearing course at UNL can participate</a:t>
            </a:r>
            <a:endParaRPr lang="en-US" sz="2300">
              <a:solidFill>
                <a:srgbClr val="3B3B3B"/>
              </a:solidFill>
            </a:endParaRPr>
          </a:p>
          <a:p>
            <a:pPr marL="342900" indent="-182880">
              <a:lnSpc>
                <a:spcPct val="150000"/>
              </a:lnSpc>
              <a:buFont typeface="Garamond,Serif"/>
              <a:buChar char="◦"/>
            </a:pPr>
            <a:r>
              <a:rPr lang="en-US" sz="2300"/>
              <a:t>Conducted by the Center for Transformative Teaching (CTT)</a:t>
            </a:r>
            <a:endParaRPr lang="en-US" sz="2300">
              <a:solidFill>
                <a:srgbClr val="3B3B3B"/>
              </a:solidFill>
            </a:endParaRPr>
          </a:p>
          <a:p>
            <a:pPr marL="342900" indent="-182880">
              <a:lnSpc>
                <a:spcPct val="150000"/>
              </a:lnSpc>
              <a:buFont typeface="Garamond,Serif"/>
              <a:buChar char="◦"/>
            </a:pPr>
            <a:r>
              <a:rPr lang="en-US" sz="2300" b="1"/>
              <a:t>To sign up: </a:t>
            </a:r>
            <a:r>
              <a:rPr lang="en-US" sz="2300" b="1">
                <a:solidFill>
                  <a:srgbClr val="0070C0"/>
                </a:solidFill>
                <a:hlinkClick r:id="rId3">
                  <a:extLst>
                    <a:ext uri="{A12FA001-AC4F-418D-AE19-62706E023703}">
                      <ahyp:hlinkClr xmlns:ahyp="http://schemas.microsoft.com/office/drawing/2018/hyperlinkcolor" val="tx"/>
                    </a:ext>
                  </a:extLst>
                </a:hlinkClick>
              </a:rPr>
              <a:t>go.unl.edu/coursedesignstudy</a:t>
            </a:r>
            <a:endParaRPr lang="en-US" sz="2300">
              <a:solidFill>
                <a:srgbClr val="3B3B3B"/>
              </a:solidFill>
            </a:endParaRPr>
          </a:p>
          <a:p>
            <a:pPr marL="342900" indent="-182880">
              <a:lnSpc>
                <a:spcPct val="150000"/>
              </a:lnSpc>
              <a:buFont typeface="Garamond,Serif"/>
              <a:buChar char="◦"/>
            </a:pPr>
            <a:r>
              <a:rPr lang="en-US" sz="2300"/>
              <a:t>Unsure? Questions? Contact </a:t>
            </a:r>
            <a:r>
              <a:rPr lang="en-US" sz="2300">
                <a:solidFill>
                  <a:srgbClr val="0070C0"/>
                </a:solidFill>
                <a:hlinkClick r:id="rId4">
                  <a:extLst>
                    <a:ext uri="{A12FA001-AC4F-418D-AE19-62706E023703}">
                      <ahyp:hlinkClr xmlns:ahyp="http://schemas.microsoft.com/office/drawing/2018/hyperlinkcolor" val="tx"/>
                    </a:ext>
                  </a:extLst>
                </a:hlinkClick>
              </a:rPr>
              <a:t>amitchell22@unl.edu</a:t>
            </a:r>
            <a:r>
              <a:rPr lang="en-US" sz="2300"/>
              <a:t> or </a:t>
            </a:r>
            <a:r>
              <a:rPr lang="en-US" sz="2300">
                <a:solidFill>
                  <a:srgbClr val="0070C0"/>
                </a:solidFill>
                <a:hlinkClick r:id="rId5">
                  <a:extLst>
                    <a:ext uri="{A12FA001-AC4F-418D-AE19-62706E023703}">
                      <ahyp:hlinkClr xmlns:ahyp="http://schemas.microsoft.com/office/drawing/2018/hyperlinkcolor" val="tx"/>
                    </a:ext>
                  </a:extLst>
                </a:hlinkClick>
              </a:rPr>
              <a:t>aort@unl.edu</a:t>
            </a:r>
            <a:endParaRPr lang="en-US"/>
          </a:p>
        </p:txBody>
      </p:sp>
      <p:pic>
        <p:nvPicPr>
          <p:cNvPr id="6" name="Picture 5" descr="QR Code for go.unl.edu/coursedesignstudy​">
            <a:extLst>
              <a:ext uri="{FF2B5EF4-FFF2-40B4-BE49-F238E27FC236}">
                <a16:creationId xmlns:a16="http://schemas.microsoft.com/office/drawing/2014/main" id="{50F325AC-5B7F-75D6-691A-860CA9851B54}"/>
              </a:ext>
            </a:extLst>
          </p:cNvPr>
          <p:cNvPicPr>
            <a:picLocks noChangeAspect="1"/>
          </p:cNvPicPr>
          <p:nvPr/>
        </p:nvPicPr>
        <p:blipFill>
          <a:blip r:embed="rId6"/>
          <a:stretch>
            <a:fillRect/>
          </a:stretch>
        </p:blipFill>
        <p:spPr>
          <a:xfrm>
            <a:off x="8532710" y="1957388"/>
            <a:ext cx="3324225" cy="3324225"/>
          </a:xfrm>
          <a:prstGeom prst="rect">
            <a:avLst/>
          </a:prstGeom>
        </p:spPr>
      </p:pic>
      <p:sp>
        <p:nvSpPr>
          <p:cNvPr id="5" name="Slide Number Placeholder 5">
            <a:extLst>
              <a:ext uri="{FF2B5EF4-FFF2-40B4-BE49-F238E27FC236}">
                <a16:creationId xmlns:a16="http://schemas.microsoft.com/office/drawing/2014/main" id="{4832B776-E386-1CF9-CC8F-2D2FF3EA7066}"/>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22</a:t>
            </a:fld>
            <a:endParaRPr lang="en-US"/>
          </a:p>
        </p:txBody>
      </p:sp>
    </p:spTree>
    <p:extLst>
      <p:ext uri="{BB962C8B-B14F-4D97-AF65-F5344CB8AC3E}">
        <p14:creationId xmlns:p14="http://schemas.microsoft.com/office/powerpoint/2010/main" val="2791821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FE0E84-F2A1-6FC6-C006-9F77E5E41C67}"/>
              </a:ext>
            </a:extLst>
          </p:cNvPr>
          <p:cNvSpPr>
            <a:spLocks noGrp="1"/>
          </p:cNvSpPr>
          <p:nvPr>
            <p:ph type="ctrTitle"/>
          </p:nvPr>
        </p:nvSpPr>
        <p:spPr>
          <a:xfrm>
            <a:off x="2970463" y="265525"/>
            <a:ext cx="6251674" cy="963262"/>
          </a:xfrm>
        </p:spPr>
        <p:txBody>
          <a:bodyPr/>
          <a:lstStyle/>
          <a:p>
            <a:pPr algn="ctr"/>
            <a:r>
              <a:rPr lang="en-US" sz="4800" cap="none"/>
              <a:t>How did we do?</a:t>
            </a:r>
          </a:p>
        </p:txBody>
      </p:sp>
      <p:sp>
        <p:nvSpPr>
          <p:cNvPr id="11" name="Subtitle 10">
            <a:extLst>
              <a:ext uri="{FF2B5EF4-FFF2-40B4-BE49-F238E27FC236}">
                <a16:creationId xmlns:a16="http://schemas.microsoft.com/office/drawing/2014/main" id="{ED65B5F0-CBBF-3756-F28E-23E3D561EE31}"/>
              </a:ext>
            </a:extLst>
          </p:cNvPr>
          <p:cNvSpPr>
            <a:spLocks noGrp="1"/>
          </p:cNvSpPr>
          <p:nvPr>
            <p:ph type="subTitle" idx="1"/>
          </p:nvPr>
        </p:nvSpPr>
        <p:spPr>
          <a:xfrm>
            <a:off x="5323306" y="1607155"/>
            <a:ext cx="6371990" cy="4253865"/>
          </a:xfrm>
          <a:prstGeom prst="roundRect">
            <a:avLst/>
          </a:prstGeom>
          <a:solidFill>
            <a:schemeClr val="bg1"/>
          </a:solidFill>
        </p:spPr>
        <p:txBody>
          <a:bodyPr vert="horz" lIns="91440" tIns="45720" rIns="91440" bIns="45720" rtlCol="0" anchor="ctr">
            <a:normAutofit/>
          </a:bodyPr>
          <a:lstStyle/>
          <a:p>
            <a:pPr algn="ctr">
              <a:spcBef>
                <a:spcPts val="0"/>
              </a:spcBef>
            </a:pPr>
            <a:r>
              <a:rPr lang="en-US" sz="3200">
                <a:solidFill>
                  <a:schemeClr val="tx1"/>
                </a:solidFill>
              </a:rPr>
              <a:t>Your feedback is appreciated! </a:t>
            </a:r>
            <a:br>
              <a:rPr lang="en-US" sz="3200"/>
            </a:br>
            <a:r>
              <a:rPr lang="en-US" sz="3200">
                <a:solidFill>
                  <a:schemeClr val="tx1"/>
                </a:solidFill>
              </a:rPr>
              <a:t>Please take a moment to fill out a </a:t>
            </a:r>
            <a:r>
              <a:rPr lang="en-US" sz="3200">
                <a:solidFill>
                  <a:schemeClr val="tx1"/>
                </a:solidFill>
                <a:hlinkClick r:id="rId3">
                  <a:extLst>
                    <a:ext uri="{A12FA001-AC4F-418D-AE19-62706E023703}">
                      <ahyp:hlinkClr xmlns:ahyp="http://schemas.microsoft.com/office/drawing/2018/hyperlinkcolor" val="tx"/>
                    </a:ext>
                  </a:extLst>
                </a:hlinkClick>
              </a:rPr>
              <a:t>short evaluation survey for this workshop</a:t>
            </a:r>
            <a:r>
              <a:rPr lang="en-US" sz="3200">
                <a:solidFill>
                  <a:schemeClr val="tx1"/>
                </a:solidFill>
              </a:rPr>
              <a:t>.</a:t>
            </a:r>
          </a:p>
        </p:txBody>
      </p:sp>
      <p:pic>
        <p:nvPicPr>
          <p:cNvPr id="4" name="Content Placeholder 5" descr="QR code that takes you to the survey.">
            <a:extLst>
              <a:ext uri="{FF2B5EF4-FFF2-40B4-BE49-F238E27FC236}">
                <a16:creationId xmlns:a16="http://schemas.microsoft.com/office/drawing/2014/main" id="{F38AFD73-9FC6-C283-B4F6-90C149B51430}"/>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8341" y="1760181"/>
            <a:ext cx="3952875" cy="3952875"/>
          </a:xfrm>
          <a:prstGeom prst="rect">
            <a:avLst/>
          </a:prstGeom>
        </p:spPr>
      </p:pic>
      <p:sp>
        <p:nvSpPr>
          <p:cNvPr id="6" name="Slide Number Placeholder 5">
            <a:extLst>
              <a:ext uri="{FF2B5EF4-FFF2-40B4-BE49-F238E27FC236}">
                <a16:creationId xmlns:a16="http://schemas.microsoft.com/office/drawing/2014/main" id="{4C127D99-645F-4FCF-9573-FDFE2A344FA9}"/>
              </a:ext>
            </a:extLst>
          </p:cNvPr>
          <p:cNvSpPr>
            <a:spLocks noGrp="1"/>
          </p:cNvSpPr>
          <p:nvPr>
            <p:ph type="sldNum" sz="quarter" idx="12"/>
          </p:nvPr>
        </p:nvSpPr>
        <p:spPr>
          <a:xfrm>
            <a:off x="9579428" y="6356350"/>
            <a:ext cx="1774371" cy="365125"/>
          </a:xfrm>
        </p:spPr>
        <p:txBody>
          <a:bodyPr/>
          <a:lstStyle/>
          <a:p>
            <a:fld id="{A49DFD55-3C28-40EF-9E31-A92D2E4017FF}" type="slidenum">
              <a:rPr lang="en-US" smtClean="0"/>
              <a:pPr/>
              <a:t>23</a:t>
            </a:fld>
            <a:endParaRPr lang="en-US"/>
          </a:p>
        </p:txBody>
      </p:sp>
    </p:spTree>
    <p:extLst>
      <p:ext uri="{BB962C8B-B14F-4D97-AF65-F5344CB8AC3E}">
        <p14:creationId xmlns:p14="http://schemas.microsoft.com/office/powerpoint/2010/main" val="1969787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28F68-7033-855D-119C-05C8EC4B92CB}"/>
              </a:ext>
            </a:extLst>
          </p:cNvPr>
          <p:cNvSpPr>
            <a:spLocks noGrp="1"/>
          </p:cNvSpPr>
          <p:nvPr>
            <p:ph type="ctrTitle"/>
          </p:nvPr>
        </p:nvSpPr>
        <p:spPr>
          <a:xfrm>
            <a:off x="4267200" y="1615736"/>
            <a:ext cx="6652016" cy="2197564"/>
          </a:xfrm>
        </p:spPr>
        <p:txBody>
          <a:bodyPr/>
          <a:lstStyle/>
          <a:p>
            <a:r>
              <a:rPr lang="en-US" sz="7200"/>
              <a:t>Questions?</a:t>
            </a:r>
          </a:p>
        </p:txBody>
      </p:sp>
      <p:sp>
        <p:nvSpPr>
          <p:cNvPr id="4" name="Slide Number Placeholder 3">
            <a:extLst>
              <a:ext uri="{FF2B5EF4-FFF2-40B4-BE49-F238E27FC236}">
                <a16:creationId xmlns:a16="http://schemas.microsoft.com/office/drawing/2014/main" id="{68ECF50C-18A3-C235-1486-38982B04175F}"/>
              </a:ext>
            </a:extLst>
          </p:cNvPr>
          <p:cNvSpPr>
            <a:spLocks noGrp="1"/>
          </p:cNvSpPr>
          <p:nvPr>
            <p:ph type="sldNum" sz="quarter" idx="12"/>
          </p:nvPr>
        </p:nvSpPr>
        <p:spPr/>
        <p:txBody>
          <a:bodyPr/>
          <a:lstStyle/>
          <a:p>
            <a:fld id="{A49DFD55-3C28-40EF-9E31-A92D2E4017FF}" type="slidenum">
              <a:rPr lang="en-US" smtClean="0"/>
              <a:pPr/>
              <a:t>24</a:t>
            </a:fld>
            <a:endParaRPr lang="en-US"/>
          </a:p>
        </p:txBody>
      </p:sp>
    </p:spTree>
    <p:extLst>
      <p:ext uri="{BB962C8B-B14F-4D97-AF65-F5344CB8AC3E}">
        <p14:creationId xmlns:p14="http://schemas.microsoft.com/office/powerpoint/2010/main" val="2542824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ADF58-AF00-3103-46C0-4E3BF3A0D356}"/>
              </a:ext>
            </a:extLst>
          </p:cNvPr>
          <p:cNvSpPr>
            <a:spLocks noGrp="1"/>
          </p:cNvSpPr>
          <p:nvPr>
            <p:ph type="ctrTitle"/>
          </p:nvPr>
        </p:nvSpPr>
        <p:spPr>
          <a:xfrm>
            <a:off x="1811304" y="3857328"/>
            <a:ext cx="8575924" cy="3130062"/>
          </a:xfrm>
        </p:spPr>
        <p:txBody>
          <a:bodyPr/>
          <a:lstStyle/>
          <a:p>
            <a:r>
              <a:rPr lang="en-US" sz="4000" cap="none" dirty="0"/>
              <a:t>PDF practice session April 16, 2025</a:t>
            </a:r>
          </a:p>
        </p:txBody>
      </p:sp>
    </p:spTree>
    <p:extLst>
      <p:ext uri="{BB962C8B-B14F-4D97-AF65-F5344CB8AC3E}">
        <p14:creationId xmlns:p14="http://schemas.microsoft.com/office/powerpoint/2010/main" val="3088000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67490-5652-A6B6-D621-1F1FF7AD8297}"/>
              </a:ext>
            </a:extLst>
          </p:cNvPr>
          <p:cNvSpPr>
            <a:spLocks noGrp="1"/>
          </p:cNvSpPr>
          <p:nvPr>
            <p:ph type="title"/>
          </p:nvPr>
        </p:nvSpPr>
        <p:spPr>
          <a:xfrm>
            <a:off x="1040964" y="-294348"/>
            <a:ext cx="7815820" cy="2121177"/>
          </a:xfrm>
        </p:spPr>
        <p:txBody>
          <a:bodyPr>
            <a:normAutofit/>
          </a:bodyPr>
          <a:lstStyle/>
          <a:p>
            <a:r>
              <a:rPr lang="en-US" sz="3600" cap="none"/>
              <a:t>Improving PDF Accessibility</a:t>
            </a:r>
            <a:endParaRPr lang="en-US" sz="3600"/>
          </a:p>
        </p:txBody>
      </p:sp>
      <p:sp>
        <p:nvSpPr>
          <p:cNvPr id="3" name="Content Placeholder 2">
            <a:extLst>
              <a:ext uri="{FF2B5EF4-FFF2-40B4-BE49-F238E27FC236}">
                <a16:creationId xmlns:a16="http://schemas.microsoft.com/office/drawing/2014/main" id="{0A102BA0-791D-2E6B-9B16-49E1FD487BDF}"/>
              </a:ext>
            </a:extLst>
          </p:cNvPr>
          <p:cNvSpPr>
            <a:spLocks noGrp="1"/>
          </p:cNvSpPr>
          <p:nvPr>
            <p:ph sz="half" idx="2"/>
          </p:nvPr>
        </p:nvSpPr>
        <p:spPr>
          <a:xfrm>
            <a:off x="1041034" y="2200370"/>
            <a:ext cx="9023226" cy="3407051"/>
          </a:xfrm>
        </p:spPr>
        <p:txBody>
          <a:bodyPr vert="horz" lIns="91440" tIns="45720" rIns="91440" bIns="45720" rtlCol="0" anchor="t">
            <a:normAutofit/>
          </a:bodyPr>
          <a:lstStyle/>
          <a:p>
            <a:r>
              <a:rPr lang="en-US" sz="2400" b="0" dirty="0"/>
              <a:t>Today, we will be working in breakout rooms.</a:t>
            </a:r>
          </a:p>
          <a:p>
            <a:pPr marL="285750" indent="-285750">
              <a:buChar char="•"/>
            </a:pPr>
            <a:r>
              <a:rPr lang="en-US" sz="2400" b="0" dirty="0"/>
              <a:t>Individual or collaborative</a:t>
            </a:r>
          </a:p>
          <a:p>
            <a:pPr marL="285750" indent="-285750">
              <a:buChar char="•"/>
            </a:pPr>
            <a:r>
              <a:rPr lang="en-US" sz="2400" b="0" dirty="0"/>
              <a:t>Instructional designer support</a:t>
            </a:r>
          </a:p>
          <a:p>
            <a:endParaRPr lang="en-US" dirty="0"/>
          </a:p>
          <a:p>
            <a:r>
              <a:rPr lang="en-US" sz="3200" b="0" dirty="0"/>
              <a:t>The BIG question:</a:t>
            </a:r>
          </a:p>
          <a:p>
            <a:r>
              <a:rPr lang="en-US" sz="3200" dirty="0"/>
              <a:t>Seek alternative formats or remediate the PDF?</a:t>
            </a:r>
            <a:endParaRPr lang="en-US" dirty="0"/>
          </a:p>
        </p:txBody>
      </p:sp>
      <p:sp>
        <p:nvSpPr>
          <p:cNvPr id="4" name="Slide Number Placeholder 3">
            <a:extLst>
              <a:ext uri="{FF2B5EF4-FFF2-40B4-BE49-F238E27FC236}">
                <a16:creationId xmlns:a16="http://schemas.microsoft.com/office/drawing/2014/main" id="{FC9E2E83-AAA5-4920-1FCF-0A24DEB1D8BA}"/>
              </a:ext>
            </a:extLst>
          </p:cNvPr>
          <p:cNvSpPr>
            <a:spLocks noGrp="1"/>
          </p:cNvSpPr>
          <p:nvPr>
            <p:ph type="sldNum" sz="quarter" idx="12"/>
          </p:nvPr>
        </p:nvSpPr>
        <p:spPr/>
        <p:txBody>
          <a:bodyPr/>
          <a:lstStyle/>
          <a:p>
            <a:fld id="{A49DFD55-3C28-40EF-9E31-A92D2E4017FF}" type="slidenum">
              <a:rPr lang="en-US" smtClean="0"/>
              <a:pPr/>
              <a:t>26</a:t>
            </a:fld>
            <a:endParaRPr lang="en-US"/>
          </a:p>
        </p:txBody>
      </p:sp>
    </p:spTree>
    <p:extLst>
      <p:ext uri="{BB962C8B-B14F-4D97-AF65-F5344CB8AC3E}">
        <p14:creationId xmlns:p14="http://schemas.microsoft.com/office/powerpoint/2010/main" val="1960946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28AC0-A937-9413-711E-0062A6856FE8}"/>
            </a:ext>
          </a:extLst>
        </p:cNvPr>
        <p:cNvGrpSpPr/>
        <p:nvPr/>
      </p:nvGrpSpPr>
      <p:grpSpPr>
        <a:xfrm>
          <a:off x="0" y="0"/>
          <a:ext cx="0" cy="0"/>
          <a:chOff x="0" y="0"/>
          <a:chExt cx="0" cy="0"/>
        </a:xfrm>
      </p:grpSpPr>
      <p:sp>
        <p:nvSpPr>
          <p:cNvPr id="17" name="Title 1">
            <a:extLst>
              <a:ext uri="{FF2B5EF4-FFF2-40B4-BE49-F238E27FC236}">
                <a16:creationId xmlns:a16="http://schemas.microsoft.com/office/drawing/2014/main" id="{9A5090B1-1016-7AC7-CDDC-851E4DDD1846}"/>
              </a:ext>
            </a:extLst>
          </p:cNvPr>
          <p:cNvSpPr>
            <a:spLocks noGrp="1"/>
          </p:cNvSpPr>
          <p:nvPr>
            <p:ph type="title"/>
          </p:nvPr>
        </p:nvSpPr>
        <p:spPr>
          <a:xfrm>
            <a:off x="635540" y="345298"/>
            <a:ext cx="5655197" cy="530612"/>
          </a:xfrm>
        </p:spPr>
        <p:txBody>
          <a:bodyPr anchor="b"/>
          <a:lstStyle/>
          <a:p>
            <a:r>
              <a:rPr lang="en-US"/>
              <a:t>Today's Presenters </a:t>
            </a:r>
          </a:p>
        </p:txBody>
      </p:sp>
      <p:grpSp>
        <p:nvGrpSpPr>
          <p:cNvPr id="12" name="Group 11" descr="Grace Troupe, an instructional designer supporting the Honors Program, from the Center for Transformative Teaching">
            <a:extLst>
              <a:ext uri="{FF2B5EF4-FFF2-40B4-BE49-F238E27FC236}">
                <a16:creationId xmlns:a16="http://schemas.microsoft.com/office/drawing/2014/main" id="{18930433-D7AE-A052-C002-395053D82913}"/>
              </a:ext>
            </a:extLst>
          </p:cNvPr>
          <p:cNvGrpSpPr/>
          <p:nvPr/>
        </p:nvGrpSpPr>
        <p:grpSpPr>
          <a:xfrm>
            <a:off x="1455072" y="3644352"/>
            <a:ext cx="8883545" cy="2657373"/>
            <a:chOff x="1455072" y="3644352"/>
            <a:chExt cx="8883545" cy="2657373"/>
          </a:xfrm>
        </p:grpSpPr>
        <p:sp>
          <p:nvSpPr>
            <p:cNvPr id="16" name="Grace Troupe">
              <a:extLst>
                <a:ext uri="{FF2B5EF4-FFF2-40B4-BE49-F238E27FC236}">
                  <a16:creationId xmlns:a16="http://schemas.microsoft.com/office/drawing/2014/main" id="{73206179-4EF3-52D8-6A1B-F6820C336E63}"/>
                </a:ext>
              </a:extLst>
            </p:cNvPr>
            <p:cNvSpPr>
              <a:spLocks noGrp="1" noRot="1" noMove="1" noResize="1" noEditPoints="1" noAdjustHandles="1" noChangeArrowheads="1" noChangeShapeType="1"/>
            </p:cNvSpPr>
            <p:nvPr/>
          </p:nvSpPr>
          <p:spPr>
            <a:xfrm>
              <a:off x="3279060" y="3921653"/>
              <a:ext cx="7059557" cy="206968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3200" b="1"/>
                <a:t>   Grace Troupe</a:t>
              </a:r>
            </a:p>
            <a:p>
              <a:r>
                <a:rPr lang="en-US"/>
                <a:t>    Instructional Designer supporting the Honors Program</a:t>
              </a:r>
            </a:p>
            <a:p>
              <a:r>
                <a:rPr lang="en-US"/>
                <a:t>    Center for Transformative Teaching</a:t>
              </a:r>
            </a:p>
            <a:p>
              <a:pPr algn="ctr"/>
              <a:endParaRPr lang="en-US"/>
            </a:p>
          </p:txBody>
        </p:sp>
        <p:pic>
          <p:nvPicPr>
            <p:cNvPr id="18" name="Picture 17">
              <a:extLst>
                <a:ext uri="{FF2B5EF4-FFF2-40B4-BE49-F238E27FC236}">
                  <a16:creationId xmlns:a16="http://schemas.microsoft.com/office/drawing/2014/main" id="{3EF96E46-7871-7F62-0F80-47708278BE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455072" y="3644352"/>
              <a:ext cx="2649691" cy="2657373"/>
            </a:xfrm>
            <a:prstGeom prst="rect">
              <a:avLst/>
            </a:prstGeom>
          </p:spPr>
        </p:pic>
      </p:grpSp>
      <p:sp>
        <p:nvSpPr>
          <p:cNvPr id="14" name="Zach Manley">
            <a:extLst>
              <a:ext uri="{FF2B5EF4-FFF2-40B4-BE49-F238E27FC236}">
                <a16:creationId xmlns:a16="http://schemas.microsoft.com/office/drawing/2014/main" id="{E6E24F67-C8DF-E9BB-E45A-62C24005BEC9}"/>
              </a:ext>
            </a:extLst>
          </p:cNvPr>
          <p:cNvSpPr>
            <a:spLocks noGrp="1" noRot="1" noMove="1" noResize="1" noEditPoints="1" noAdjustHandles="1" noChangeArrowheads="1" noChangeShapeType="1"/>
          </p:cNvSpPr>
          <p:nvPr/>
        </p:nvSpPr>
        <p:spPr>
          <a:xfrm>
            <a:off x="3254478" y="1341007"/>
            <a:ext cx="7092331" cy="206968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3200" b="1"/>
              <a:t>   Zach Manley</a:t>
            </a:r>
            <a:endParaRPr lang="en-US" b="1"/>
          </a:p>
          <a:p>
            <a:r>
              <a:rPr lang="en-US"/>
              <a:t>    Instructional Designer supporting the College of Business</a:t>
            </a:r>
          </a:p>
          <a:p>
            <a:r>
              <a:rPr lang="en-US"/>
              <a:t>    Center for Transformative Teaching</a:t>
            </a:r>
          </a:p>
          <a:p>
            <a:pPr algn="ctr"/>
            <a:endParaRPr lang="en-US"/>
          </a:p>
        </p:txBody>
      </p:sp>
      <p:pic>
        <p:nvPicPr>
          <p:cNvPr id="19" name="Picture 18">
            <a:extLst>
              <a:ext uri="{FF2B5EF4-FFF2-40B4-BE49-F238E27FC236}">
                <a16:creationId xmlns:a16="http://schemas.microsoft.com/office/drawing/2014/main" id="{C9891E0A-D609-0797-7334-DBE9D5BAA45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194881" y="870626"/>
            <a:ext cx="3025302" cy="3025302"/>
          </a:xfrm>
          <a:prstGeom prst="rect">
            <a:avLst/>
          </a:prstGeom>
        </p:spPr>
      </p:pic>
      <p:sp>
        <p:nvSpPr>
          <p:cNvPr id="9" name="Slide Number Placeholder 8">
            <a:extLst>
              <a:ext uri="{FF2B5EF4-FFF2-40B4-BE49-F238E27FC236}">
                <a16:creationId xmlns:a16="http://schemas.microsoft.com/office/drawing/2014/main" id="{BB0DDE2E-2475-7F25-17B5-6A98D67DD229}"/>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3</a:t>
            </a:fld>
            <a:endParaRPr lang="en-US"/>
          </a:p>
        </p:txBody>
      </p:sp>
    </p:spTree>
    <p:extLst>
      <p:ext uri="{BB962C8B-B14F-4D97-AF65-F5344CB8AC3E}">
        <p14:creationId xmlns:p14="http://schemas.microsoft.com/office/powerpoint/2010/main" val="2326962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8DBD1-DB29-D44F-FD5A-3071BB37EF37}"/>
              </a:ext>
            </a:extLst>
          </p:cNvPr>
          <p:cNvSpPr>
            <a:spLocks noGrp="1"/>
          </p:cNvSpPr>
          <p:nvPr>
            <p:ph type="ctrTitle"/>
          </p:nvPr>
        </p:nvSpPr>
        <p:spPr>
          <a:xfrm>
            <a:off x="6812446" y="418106"/>
            <a:ext cx="4375150" cy="3792220"/>
          </a:xfrm>
        </p:spPr>
        <p:txBody>
          <a:bodyPr anchor="b">
            <a:normAutofit/>
          </a:bodyPr>
          <a:lstStyle/>
          <a:p>
            <a:r>
              <a:rPr lang="en-US" cap="none"/>
              <a:t>PDF accessibility requires the most technical skill and time.</a:t>
            </a:r>
          </a:p>
        </p:txBody>
      </p:sp>
      <p:pic>
        <p:nvPicPr>
          <p:cNvPr id="4" name="Picture 3" descr="A clock ticking to represent the big time investment of making a PDF accessible">
            <a:extLst>
              <a:ext uri="{FF2B5EF4-FFF2-40B4-BE49-F238E27FC236}">
                <a16:creationId xmlns:a16="http://schemas.microsoft.com/office/drawing/2014/main" id="{887AF918-96BF-1EE5-C567-17ABBA6DB4A8}"/>
              </a:ext>
            </a:extLst>
          </p:cNvPr>
          <p:cNvPicPr>
            <a:picLocks noChangeAspect="1"/>
          </p:cNvPicPr>
          <p:nvPr/>
        </p:nvPicPr>
        <p:blipFill>
          <a:blip r:embed="rId3"/>
          <a:srcRect l="25654" r="5450" b="-1"/>
          <a:stretch/>
        </p:blipFill>
        <p:spPr>
          <a:xfrm>
            <a:off x="20" y="-5080"/>
            <a:ext cx="6576271" cy="6872605"/>
          </a:xfrm>
          <a:custGeom>
            <a:avLst/>
            <a:gdLst>
              <a:gd name="connsiteX0" fmla="*/ 0 w 6576291"/>
              <a:gd name="connsiteY0" fmla="*/ 0 h 6867525"/>
              <a:gd name="connsiteX1" fmla="*/ 6576291 w 6576291"/>
              <a:gd name="connsiteY1" fmla="*/ 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044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 name="connsiteX0" fmla="*/ 0 w 6576291"/>
              <a:gd name="connsiteY0" fmla="*/ 0 h 6867525"/>
              <a:gd name="connsiteX1" fmla="*/ 3624811 w 6576291"/>
              <a:gd name="connsiteY1" fmla="*/ 1016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298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6291" h="6872605">
                <a:moveTo>
                  <a:pt x="0" y="5080"/>
                </a:moveTo>
                <a:lnTo>
                  <a:pt x="3629891" y="0"/>
                </a:lnTo>
                <a:lnTo>
                  <a:pt x="6576291" y="6872605"/>
                </a:lnTo>
                <a:lnTo>
                  <a:pt x="0" y="6872605"/>
                </a:lnTo>
                <a:lnTo>
                  <a:pt x="0" y="5080"/>
                </a:lnTo>
                <a:close/>
              </a:path>
            </a:pathLst>
          </a:custGeom>
          <a:noFill/>
        </p:spPr>
      </p:pic>
    </p:spTree>
    <p:extLst>
      <p:ext uri="{BB962C8B-B14F-4D97-AF65-F5344CB8AC3E}">
        <p14:creationId xmlns:p14="http://schemas.microsoft.com/office/powerpoint/2010/main" val="608796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DAA55-3285-911C-1E93-EE86E0A64482}"/>
              </a:ext>
            </a:extLst>
          </p:cNvPr>
          <p:cNvSpPr>
            <a:spLocks noGrp="1"/>
          </p:cNvSpPr>
          <p:nvPr>
            <p:ph type="ctrTitle"/>
          </p:nvPr>
        </p:nvSpPr>
        <p:spPr>
          <a:xfrm>
            <a:off x="6991350" y="487680"/>
            <a:ext cx="4179570" cy="3376691"/>
          </a:xfrm>
        </p:spPr>
        <p:txBody>
          <a:bodyPr anchor="b">
            <a:normAutofit/>
          </a:bodyPr>
          <a:lstStyle/>
          <a:p>
            <a:r>
              <a:rPr lang="en-US" cap="none"/>
              <a:t>Addressing the 5 Most Common Old Reasons for Using PDFs.</a:t>
            </a:r>
            <a:endParaRPr lang="en-US"/>
          </a:p>
        </p:txBody>
      </p:sp>
      <p:pic>
        <p:nvPicPr>
          <p:cNvPr id="1026" name="Picture 2" descr="A desktop computer from the 1990’s to represent outdated reasons for chosing PDF as a file format.">
            <a:extLst>
              <a:ext uri="{FF2B5EF4-FFF2-40B4-BE49-F238E27FC236}">
                <a16:creationId xmlns:a16="http://schemas.microsoft.com/office/drawing/2014/main" id="{66ED9E91-0B6C-F556-D8E0-3EA23EF49B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669" r="18263"/>
          <a:stretch/>
        </p:blipFill>
        <p:spPr bwMode="auto">
          <a:xfrm>
            <a:off x="0" y="284288"/>
            <a:ext cx="6576271" cy="6872605"/>
          </a:xfrm>
          <a:custGeom>
            <a:avLst/>
            <a:gdLst>
              <a:gd name="connsiteX0" fmla="*/ 0 w 6576291"/>
              <a:gd name="connsiteY0" fmla="*/ 0 h 6867525"/>
              <a:gd name="connsiteX1" fmla="*/ 6576291 w 6576291"/>
              <a:gd name="connsiteY1" fmla="*/ 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044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 name="connsiteX0" fmla="*/ 0 w 6576291"/>
              <a:gd name="connsiteY0" fmla="*/ 0 h 6867525"/>
              <a:gd name="connsiteX1" fmla="*/ 3624811 w 6576291"/>
              <a:gd name="connsiteY1" fmla="*/ 1016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298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6291" h="6872605">
                <a:moveTo>
                  <a:pt x="0" y="5080"/>
                </a:moveTo>
                <a:lnTo>
                  <a:pt x="3629891" y="0"/>
                </a:lnTo>
                <a:lnTo>
                  <a:pt x="6576291" y="6872605"/>
                </a:lnTo>
                <a:lnTo>
                  <a:pt x="0" y="6872605"/>
                </a:lnTo>
                <a:lnTo>
                  <a:pt x="0" y="5080"/>
                </a:lnTo>
                <a:close/>
              </a:path>
            </a:pathLst>
          </a:custGeom>
          <a:solidFill>
            <a:srgbClr val="FFFFFF"/>
          </a:solidFill>
        </p:spPr>
      </p:pic>
    </p:spTree>
    <p:extLst>
      <p:ext uri="{BB962C8B-B14F-4D97-AF65-F5344CB8AC3E}">
        <p14:creationId xmlns:p14="http://schemas.microsoft.com/office/powerpoint/2010/main" val="3849517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81EB2-5025-87D6-BB61-F47F586F78AF}"/>
              </a:ext>
            </a:extLst>
          </p:cNvPr>
          <p:cNvSpPr>
            <a:spLocks noGrp="1"/>
          </p:cNvSpPr>
          <p:nvPr>
            <p:ph type="title"/>
          </p:nvPr>
        </p:nvSpPr>
        <p:spPr>
          <a:xfrm>
            <a:off x="1322318" y="17263"/>
            <a:ext cx="7288282" cy="1951844"/>
          </a:xfrm>
        </p:spPr>
        <p:txBody>
          <a:bodyPr/>
          <a:lstStyle/>
          <a:p>
            <a:r>
              <a:rPr lang="en-US" cap="none"/>
              <a:t>Reason for using a PDF: </a:t>
            </a:r>
            <a:br>
              <a:rPr lang="en-US" cap="none"/>
            </a:br>
            <a:r>
              <a:rPr lang="en-US" sz="4000" b="1" cap="none"/>
              <a:t>Locking down your </a:t>
            </a:r>
            <a:r>
              <a:rPr lang="en-US" sz="4000" b="1" cap="none">
                <a:solidFill>
                  <a:srgbClr val="C00000"/>
                </a:solidFill>
              </a:rPr>
              <a:t>intellectual property</a:t>
            </a:r>
            <a:endParaRPr lang="en-US" b="1" cap="none">
              <a:solidFill>
                <a:srgbClr val="C00000"/>
              </a:solidFill>
            </a:endParaRPr>
          </a:p>
        </p:txBody>
      </p:sp>
      <p:pic>
        <p:nvPicPr>
          <p:cNvPr id="5" name="Content Placeholder 4" descr="No sign - this is an outdated reason for using PDFs.">
            <a:extLst>
              <a:ext uri="{FF2B5EF4-FFF2-40B4-BE49-F238E27FC236}">
                <a16:creationId xmlns:a16="http://schemas.microsoft.com/office/drawing/2014/main" id="{AA1F07E5-A1D1-2A1A-CEDA-F03978A0A6DB}"/>
              </a:ext>
            </a:extLst>
          </p:cNvPr>
          <p:cNvPicPr>
            <a:picLocks noGrp="1" noChangeAspect="1"/>
          </p:cNvPicPr>
          <p:nvPr>
            <p:ph sz="half" idx="2"/>
          </p:nvPr>
        </p:nvPicPr>
        <p:blipFill>
          <a:blip r:embed="rId3">
            <a:extLst>
              <a:ext uri="{96DAC541-7B7A-43D3-8B79-37D633B846F1}">
                <asvg:svgBlip xmlns:asvg="http://schemas.microsoft.com/office/drawing/2016/SVG/main" r:embed="rId4"/>
              </a:ext>
            </a:extLst>
          </a:blip>
          <a:stretch>
            <a:fillRect/>
          </a:stretch>
        </p:blipFill>
        <p:spPr>
          <a:xfrm>
            <a:off x="8414914" y="-64426"/>
            <a:ext cx="2111828" cy="2111828"/>
          </a:xfrm>
        </p:spPr>
      </p:pic>
      <p:pic>
        <p:nvPicPr>
          <p:cNvPr id="7" name="Picture 6" descr="A printed PDF sheet of PowerPoint notes with the slides on the left and blank lines on the right. Sharing notes in this format allows the least flexibility and usability for students. It is also very hard to make accesssible. This only provides the illusion of locking down your intellectual property. It is very easy to get the content out these days.">
            <a:extLst>
              <a:ext uri="{FF2B5EF4-FFF2-40B4-BE49-F238E27FC236}">
                <a16:creationId xmlns:a16="http://schemas.microsoft.com/office/drawing/2014/main" id="{B6AA6DE7-F7CA-1F39-2E9F-B8BB0F711637}"/>
              </a:ext>
            </a:extLst>
          </p:cNvPr>
          <p:cNvPicPr>
            <a:picLocks noChangeAspect="1"/>
          </p:cNvPicPr>
          <p:nvPr/>
        </p:nvPicPr>
        <p:blipFill>
          <a:blip r:embed="rId5"/>
          <a:stretch>
            <a:fillRect/>
          </a:stretch>
        </p:blipFill>
        <p:spPr>
          <a:xfrm>
            <a:off x="1320535" y="2267857"/>
            <a:ext cx="3799645" cy="4269620"/>
          </a:xfrm>
          <a:prstGeom prst="rect">
            <a:avLst/>
          </a:prstGeom>
          <a:ln>
            <a:solidFill>
              <a:srgbClr val="898989"/>
            </a:solidFill>
          </a:ln>
        </p:spPr>
      </p:pic>
      <p:sp>
        <p:nvSpPr>
          <p:cNvPr id="3" name="Right Arrow 2">
            <a:extLst>
              <a:ext uri="{FF2B5EF4-FFF2-40B4-BE49-F238E27FC236}">
                <a16:creationId xmlns:a16="http://schemas.microsoft.com/office/drawing/2014/main" id="{9396CC1A-17F7-64E3-1F1B-CCBA2D8328F0}"/>
              </a:ext>
              <a:ext uri="{C183D7F6-B498-43B3-948B-1728B52AA6E4}">
                <adec:decorative xmlns:adec="http://schemas.microsoft.com/office/drawing/2017/decorative" val="1"/>
              </a:ext>
            </a:extLst>
          </p:cNvPr>
          <p:cNvSpPr/>
          <p:nvPr/>
        </p:nvSpPr>
        <p:spPr>
          <a:xfrm>
            <a:off x="5440101" y="3831220"/>
            <a:ext cx="1747777" cy="933820"/>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descr="The menu for sharing a “view only” link for a PowerPoint presentation. This is a much better option for sharing content with your students because it retains its original accessibility features and students can download it and use it most flexibly.">
            <a:extLst>
              <a:ext uri="{FF2B5EF4-FFF2-40B4-BE49-F238E27FC236}">
                <a16:creationId xmlns:a16="http://schemas.microsoft.com/office/drawing/2014/main" id="{CCE0EEA5-E721-85F8-55BE-2C1A9520AA63}"/>
              </a:ext>
            </a:extLst>
          </p:cNvPr>
          <p:cNvGrpSpPr/>
          <p:nvPr/>
        </p:nvGrpSpPr>
        <p:grpSpPr>
          <a:xfrm>
            <a:off x="7351395" y="1965960"/>
            <a:ext cx="3737610" cy="4754880"/>
            <a:chOff x="7351395" y="1965960"/>
            <a:chExt cx="3737610" cy="4754880"/>
          </a:xfrm>
        </p:grpSpPr>
        <p:pic>
          <p:nvPicPr>
            <p:cNvPr id="8" name="Picture 7">
              <a:extLst>
                <a:ext uri="{FF2B5EF4-FFF2-40B4-BE49-F238E27FC236}">
                  <a16:creationId xmlns:a16="http://schemas.microsoft.com/office/drawing/2014/main" id="{80949A9E-CC3C-5B8D-A52C-04972E645C5E}"/>
                </a:ext>
              </a:extLst>
            </p:cNvPr>
            <p:cNvPicPr>
              <a:picLocks noChangeAspect="1"/>
            </p:cNvPicPr>
            <p:nvPr/>
          </p:nvPicPr>
          <p:blipFill>
            <a:blip r:embed="rId6"/>
            <a:stretch>
              <a:fillRect/>
            </a:stretch>
          </p:blipFill>
          <p:spPr>
            <a:xfrm>
              <a:off x="7351395" y="1965960"/>
              <a:ext cx="3737610" cy="4754880"/>
            </a:xfrm>
            <a:prstGeom prst="rect">
              <a:avLst/>
            </a:prstGeom>
          </p:spPr>
        </p:pic>
        <p:sp>
          <p:nvSpPr>
            <p:cNvPr id="9" name="Rectangle: Rounded Corners 8">
              <a:extLst>
                <a:ext uri="{FF2B5EF4-FFF2-40B4-BE49-F238E27FC236}">
                  <a16:creationId xmlns:a16="http://schemas.microsoft.com/office/drawing/2014/main" id="{8A859ADA-F6A9-B5A8-C2EE-90DFF6003A53}"/>
                </a:ext>
              </a:extLst>
            </p:cNvPr>
            <p:cNvSpPr/>
            <p:nvPr/>
          </p:nvSpPr>
          <p:spPr>
            <a:xfrm>
              <a:off x="7477760" y="4765040"/>
              <a:ext cx="1046480" cy="589280"/>
            </a:xfrm>
            <a:prstGeom prst="round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58F78567-1FD4-8121-8E6D-21294B1EF273}"/>
              </a:ext>
            </a:extLst>
          </p:cNvPr>
          <p:cNvSpPr>
            <a:spLocks noGrp="1"/>
          </p:cNvSpPr>
          <p:nvPr>
            <p:ph type="sldNum" sz="quarter" idx="12"/>
          </p:nvPr>
        </p:nvSpPr>
        <p:spPr/>
        <p:txBody>
          <a:bodyPr/>
          <a:lstStyle/>
          <a:p>
            <a:fld id="{A49DFD55-3C28-40EF-9E31-A92D2E4017FF}" type="slidenum">
              <a:rPr lang="en-US" smtClean="0"/>
              <a:pPr/>
              <a:t>6</a:t>
            </a:fld>
            <a:endParaRPr lang="en-US"/>
          </a:p>
        </p:txBody>
      </p:sp>
    </p:spTree>
    <p:extLst>
      <p:ext uri="{BB962C8B-B14F-4D97-AF65-F5344CB8AC3E}">
        <p14:creationId xmlns:p14="http://schemas.microsoft.com/office/powerpoint/2010/main" val="255052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00268-6514-8788-94D7-4E22DDCB977A}"/>
            </a:ext>
          </a:extLst>
        </p:cNvPr>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64799889-AAE7-5B73-85B4-B9F68A4435B7}"/>
              </a:ext>
            </a:extLst>
          </p:cNvPr>
          <p:cNvSpPr/>
          <p:nvPr/>
        </p:nvSpPr>
        <p:spPr>
          <a:xfrm>
            <a:off x="6182237" y="2432321"/>
            <a:ext cx="5301483" cy="392239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sz="3200" b="1">
                <a:solidFill>
                  <a:schemeClr val="tx1"/>
                </a:solidFill>
              </a:rPr>
              <a:t>External Use</a:t>
            </a:r>
          </a:p>
        </p:txBody>
      </p:sp>
      <p:sp>
        <p:nvSpPr>
          <p:cNvPr id="2" name="Title 1">
            <a:extLst>
              <a:ext uri="{FF2B5EF4-FFF2-40B4-BE49-F238E27FC236}">
                <a16:creationId xmlns:a16="http://schemas.microsoft.com/office/drawing/2014/main" id="{751B58E9-DB36-B5ED-D8BB-03F213477674}"/>
              </a:ext>
            </a:extLst>
          </p:cNvPr>
          <p:cNvSpPr>
            <a:spLocks noGrp="1"/>
          </p:cNvSpPr>
          <p:nvPr>
            <p:ph type="title"/>
          </p:nvPr>
        </p:nvSpPr>
        <p:spPr/>
        <p:txBody>
          <a:bodyPr/>
          <a:lstStyle/>
          <a:p>
            <a:r>
              <a:rPr lang="en-US" cap="none"/>
              <a:t>Reason for using a PDF: </a:t>
            </a:r>
            <a:br>
              <a:rPr lang="en-US" cap="none"/>
            </a:br>
            <a:r>
              <a:rPr lang="en-US" sz="4000" b="1" cap="none"/>
              <a:t>Allowing the file to be </a:t>
            </a:r>
            <a:r>
              <a:rPr lang="en-US" sz="4000" b="1" cap="none">
                <a:solidFill>
                  <a:srgbClr val="C00000"/>
                </a:solidFill>
              </a:rPr>
              <a:t>opened on any device</a:t>
            </a:r>
          </a:p>
        </p:txBody>
      </p:sp>
      <p:pic>
        <p:nvPicPr>
          <p:cNvPr id="6" name="Content Placeholder 4" descr="No sign - this is an outdated reason for using PDFs.">
            <a:extLst>
              <a:ext uri="{FF2B5EF4-FFF2-40B4-BE49-F238E27FC236}">
                <a16:creationId xmlns:a16="http://schemas.microsoft.com/office/drawing/2014/main" id="{F9E6C34F-FE1A-71DE-FF35-97C0B89EF8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60354" y="343425"/>
            <a:ext cx="2111828" cy="2111828"/>
          </a:xfrm>
          <a:prstGeom prst="rect">
            <a:avLst/>
          </a:prstGeom>
        </p:spPr>
      </p:pic>
      <p:sp>
        <p:nvSpPr>
          <p:cNvPr id="4" name="Slide Number Placeholder 3">
            <a:extLst>
              <a:ext uri="{FF2B5EF4-FFF2-40B4-BE49-F238E27FC236}">
                <a16:creationId xmlns:a16="http://schemas.microsoft.com/office/drawing/2014/main" id="{75429AB2-179E-146C-6684-125C784AEF7C}"/>
              </a:ext>
            </a:extLst>
          </p:cNvPr>
          <p:cNvSpPr>
            <a:spLocks noGrp="1"/>
          </p:cNvSpPr>
          <p:nvPr>
            <p:ph type="sldNum" sz="quarter" idx="12"/>
          </p:nvPr>
        </p:nvSpPr>
        <p:spPr/>
        <p:txBody>
          <a:bodyPr/>
          <a:lstStyle/>
          <a:p>
            <a:fld id="{A49DFD55-3C28-40EF-9E31-A92D2E4017FF}" type="slidenum">
              <a:rPr lang="en-US" smtClean="0"/>
              <a:pPr/>
              <a:t>7</a:t>
            </a:fld>
            <a:endParaRPr lang="en-US"/>
          </a:p>
        </p:txBody>
      </p:sp>
      <p:pic>
        <p:nvPicPr>
          <p:cNvPr id="5" name="Content Placeholder 6" descr="Link icon - this represents providing students links to journal articles on the Journal’s web platform where the accessibility features are already present in the html.">
            <a:extLst>
              <a:ext uri="{FF2B5EF4-FFF2-40B4-BE49-F238E27FC236}">
                <a16:creationId xmlns:a16="http://schemas.microsoft.com/office/drawing/2014/main" id="{2897A2CA-0E3A-03AF-AB09-CB2E652A5ABB}"/>
              </a:ext>
            </a:extLst>
          </p:cNvPr>
          <p:cNvPicPr>
            <a:picLocks noGrp="1" noChangeAspect="1"/>
          </p:cNvPicPr>
          <p:nvPr>
            <p:ph sz="half" idx="2"/>
          </p:nvPr>
        </p:nvPicPr>
        <p:blipFill>
          <a:blip r:embed="rId5">
            <a:extLst>
              <a:ext uri="{96DAC541-7B7A-43D3-8B79-37D633B846F1}">
                <asvg:svgBlip xmlns:asvg="http://schemas.microsoft.com/office/drawing/2016/SVG/main" r:embed="rId6"/>
              </a:ext>
            </a:extLst>
          </a:blip>
          <a:stretch>
            <a:fillRect/>
          </a:stretch>
        </p:blipFill>
        <p:spPr>
          <a:xfrm rot="5400000">
            <a:off x="6213981" y="2738309"/>
            <a:ext cx="2986395" cy="3047355"/>
          </a:xfrm>
        </p:spPr>
      </p:pic>
      <p:sp>
        <p:nvSpPr>
          <p:cNvPr id="3" name="Rectangle: Rounded Corners 2">
            <a:extLst>
              <a:ext uri="{FF2B5EF4-FFF2-40B4-BE49-F238E27FC236}">
                <a16:creationId xmlns:a16="http://schemas.microsoft.com/office/drawing/2014/main" id="{F32E5DDA-82E8-6C2A-53C0-1ECA2FE9DDD6}"/>
              </a:ext>
            </a:extLst>
          </p:cNvPr>
          <p:cNvSpPr/>
          <p:nvPr/>
        </p:nvSpPr>
        <p:spPr>
          <a:xfrm>
            <a:off x="397258" y="2440096"/>
            <a:ext cx="5301483" cy="392239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sz="3200" b="1">
                <a:solidFill>
                  <a:schemeClr val="tx1"/>
                </a:solidFill>
              </a:rPr>
              <a:t>Internal Use</a:t>
            </a:r>
          </a:p>
        </p:txBody>
      </p:sp>
      <p:pic>
        <p:nvPicPr>
          <p:cNvPr id="7" name="Picture 6" descr="Canvas and Integrity Advocate">
            <a:extLst>
              <a:ext uri="{FF2B5EF4-FFF2-40B4-BE49-F238E27FC236}">
                <a16:creationId xmlns:a16="http://schemas.microsoft.com/office/drawing/2014/main" id="{BB1DFB80-59A8-7B73-B8A1-7AE30804678E}"/>
              </a:ext>
            </a:extLst>
          </p:cNvPr>
          <p:cNvPicPr>
            <a:picLocks noChangeAspect="1"/>
          </p:cNvPicPr>
          <p:nvPr/>
        </p:nvPicPr>
        <p:blipFill>
          <a:blip r:embed="rId7"/>
          <a:stretch>
            <a:fillRect/>
          </a:stretch>
        </p:blipFill>
        <p:spPr>
          <a:xfrm>
            <a:off x="3045304" y="2921828"/>
            <a:ext cx="2548813" cy="2595466"/>
          </a:xfrm>
          <a:prstGeom prst="rect">
            <a:avLst/>
          </a:prstGeom>
        </p:spPr>
      </p:pic>
      <p:pic>
        <p:nvPicPr>
          <p:cNvPr id="9" name="Picture 8" descr="Microsoft logo png, Microsoft icon transparent png 27127592 PNG">
            <a:extLst>
              <a:ext uri="{FF2B5EF4-FFF2-40B4-BE49-F238E27FC236}">
                <a16:creationId xmlns:a16="http://schemas.microsoft.com/office/drawing/2014/main" id="{E9FE6842-0FEF-8785-68AC-F38A9F6D0098}"/>
              </a:ext>
            </a:extLst>
          </p:cNvPr>
          <p:cNvPicPr>
            <a:picLocks noChangeAspect="1"/>
          </p:cNvPicPr>
          <p:nvPr/>
        </p:nvPicPr>
        <p:blipFill>
          <a:blip r:embed="rId8"/>
          <a:stretch>
            <a:fillRect/>
          </a:stretch>
        </p:blipFill>
        <p:spPr>
          <a:xfrm>
            <a:off x="527283" y="2920689"/>
            <a:ext cx="2743200" cy="2743200"/>
          </a:xfrm>
          <a:prstGeom prst="rect">
            <a:avLst/>
          </a:prstGeom>
        </p:spPr>
      </p:pic>
      <p:pic>
        <p:nvPicPr>
          <p:cNvPr id="12" name="Picture 11" descr="Google Docs - A Brief Introduction &amp; Features [Updated 2023]">
            <a:extLst>
              <a:ext uri="{FF2B5EF4-FFF2-40B4-BE49-F238E27FC236}">
                <a16:creationId xmlns:a16="http://schemas.microsoft.com/office/drawing/2014/main" id="{850B8B0A-B746-F9B3-C25C-10BEF1A7F35B}"/>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8829869" y="3562429"/>
            <a:ext cx="2439956" cy="1645920"/>
          </a:xfrm>
          <a:prstGeom prst="rect">
            <a:avLst/>
          </a:prstGeom>
        </p:spPr>
      </p:pic>
    </p:spTree>
    <p:extLst>
      <p:ext uri="{BB962C8B-B14F-4D97-AF65-F5344CB8AC3E}">
        <p14:creationId xmlns:p14="http://schemas.microsoft.com/office/powerpoint/2010/main" val="204872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8FA14-CE98-7B32-ED29-F43F2FB06D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F891CD-4D23-2A07-49B2-3113681C8A57}"/>
              </a:ext>
            </a:extLst>
          </p:cNvPr>
          <p:cNvSpPr>
            <a:spLocks noGrp="1"/>
          </p:cNvSpPr>
          <p:nvPr>
            <p:ph type="title"/>
          </p:nvPr>
        </p:nvSpPr>
        <p:spPr>
          <a:xfrm>
            <a:off x="1322318" y="268360"/>
            <a:ext cx="7288282" cy="1667606"/>
          </a:xfrm>
        </p:spPr>
        <p:txBody>
          <a:bodyPr/>
          <a:lstStyle/>
          <a:p>
            <a:r>
              <a:rPr lang="en-US" cap="none"/>
              <a:t>Reason for using a PDF: </a:t>
            </a:r>
            <a:br>
              <a:rPr lang="en-US" cap="none"/>
            </a:br>
            <a:r>
              <a:rPr lang="en-US" sz="4000" b="1" cap="none"/>
              <a:t>Creating </a:t>
            </a:r>
            <a:r>
              <a:rPr lang="en-US" sz="4000" b="1" cap="none">
                <a:solidFill>
                  <a:srgbClr val="C00000"/>
                </a:solidFill>
              </a:rPr>
              <a:t>forms</a:t>
            </a:r>
          </a:p>
        </p:txBody>
      </p:sp>
      <p:pic>
        <p:nvPicPr>
          <p:cNvPr id="6" name="Content Placeholder 4" descr="No sign - this is an outdated reason for using PDFs.">
            <a:extLst>
              <a:ext uri="{FF2B5EF4-FFF2-40B4-BE49-F238E27FC236}">
                <a16:creationId xmlns:a16="http://schemas.microsoft.com/office/drawing/2014/main" id="{D573C711-9756-0CCA-3092-C1355FB8A2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60354" y="270854"/>
            <a:ext cx="2111828" cy="2111828"/>
          </a:xfrm>
          <a:prstGeom prst="rect">
            <a:avLst/>
          </a:prstGeom>
        </p:spPr>
      </p:pic>
      <p:pic>
        <p:nvPicPr>
          <p:cNvPr id="7" name="Content Placeholder 6" descr="Qualtrics is available through UNL and is much more accessible.">
            <a:extLst>
              <a:ext uri="{FF2B5EF4-FFF2-40B4-BE49-F238E27FC236}">
                <a16:creationId xmlns:a16="http://schemas.microsoft.com/office/drawing/2014/main" id="{3F941386-4380-3C92-1A39-6204676BF6B6}"/>
              </a:ext>
            </a:extLst>
          </p:cNvPr>
          <p:cNvPicPr>
            <a:picLocks noGrp="1" noChangeAspect="1"/>
          </p:cNvPicPr>
          <p:nvPr>
            <p:ph sz="half" idx="2"/>
          </p:nvPr>
        </p:nvPicPr>
        <p:blipFill>
          <a:blip r:embed="rId4"/>
          <a:stretch>
            <a:fillRect/>
          </a:stretch>
        </p:blipFill>
        <p:spPr>
          <a:xfrm>
            <a:off x="1013036" y="3170598"/>
            <a:ext cx="5503008" cy="1571805"/>
          </a:xfrm>
        </p:spPr>
      </p:pic>
      <p:pic>
        <p:nvPicPr>
          <p:cNvPr id="8" name="Picture 7" descr="Microsoft forms is available through UNL and is much more accessible.">
            <a:extLst>
              <a:ext uri="{FF2B5EF4-FFF2-40B4-BE49-F238E27FC236}">
                <a16:creationId xmlns:a16="http://schemas.microsoft.com/office/drawing/2014/main" id="{5BC503B5-1853-F312-A679-070B2441AF89}"/>
              </a:ext>
            </a:extLst>
          </p:cNvPr>
          <p:cNvPicPr>
            <a:picLocks noChangeAspect="1"/>
          </p:cNvPicPr>
          <p:nvPr/>
        </p:nvPicPr>
        <p:blipFill>
          <a:blip r:embed="rId5"/>
          <a:srcRect r="968" b="1512"/>
          <a:stretch/>
        </p:blipFill>
        <p:spPr>
          <a:xfrm>
            <a:off x="7002376" y="2194423"/>
            <a:ext cx="3716833" cy="3147638"/>
          </a:xfrm>
          <a:prstGeom prst="rect">
            <a:avLst/>
          </a:prstGeom>
          <a:ln>
            <a:noFill/>
          </a:ln>
        </p:spPr>
      </p:pic>
      <p:sp>
        <p:nvSpPr>
          <p:cNvPr id="4" name="Slide Number Placeholder 3">
            <a:extLst>
              <a:ext uri="{FF2B5EF4-FFF2-40B4-BE49-F238E27FC236}">
                <a16:creationId xmlns:a16="http://schemas.microsoft.com/office/drawing/2014/main" id="{9D5E2929-A562-4D8B-3552-D4027C158B3E}"/>
              </a:ext>
            </a:extLst>
          </p:cNvPr>
          <p:cNvSpPr>
            <a:spLocks noGrp="1"/>
          </p:cNvSpPr>
          <p:nvPr>
            <p:ph type="sldNum" sz="quarter" idx="12"/>
          </p:nvPr>
        </p:nvSpPr>
        <p:spPr/>
        <p:txBody>
          <a:bodyPr/>
          <a:lstStyle/>
          <a:p>
            <a:fld id="{A49DFD55-3C28-40EF-9E31-A92D2E4017FF}" type="slidenum">
              <a:rPr lang="en-US" smtClean="0"/>
              <a:pPr/>
              <a:t>8</a:t>
            </a:fld>
            <a:endParaRPr lang="en-US"/>
          </a:p>
        </p:txBody>
      </p:sp>
    </p:spTree>
    <p:extLst>
      <p:ext uri="{BB962C8B-B14F-4D97-AF65-F5344CB8AC3E}">
        <p14:creationId xmlns:p14="http://schemas.microsoft.com/office/powerpoint/2010/main" val="156491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DD163-F47B-E9CB-B9A2-A18B84C25E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C3BAA6-B16D-D029-4D36-AEEB5D8B0C7E}"/>
              </a:ext>
            </a:extLst>
          </p:cNvPr>
          <p:cNvSpPr>
            <a:spLocks noGrp="1"/>
          </p:cNvSpPr>
          <p:nvPr>
            <p:ph type="title"/>
          </p:nvPr>
        </p:nvSpPr>
        <p:spPr>
          <a:xfrm>
            <a:off x="1322318" y="268360"/>
            <a:ext cx="7288282" cy="1715987"/>
          </a:xfrm>
        </p:spPr>
        <p:txBody>
          <a:bodyPr/>
          <a:lstStyle/>
          <a:p>
            <a:r>
              <a:rPr lang="en-US" cap="none"/>
              <a:t>Reason for using a PDF: </a:t>
            </a:r>
            <a:br>
              <a:rPr lang="en-US" cap="none"/>
            </a:br>
            <a:r>
              <a:rPr lang="en-US" sz="4000" b="1" cap="none"/>
              <a:t>Sharing </a:t>
            </a:r>
            <a:r>
              <a:rPr lang="en-US" sz="4000" b="1" cap="none">
                <a:solidFill>
                  <a:srgbClr val="C00000"/>
                </a:solidFill>
              </a:rPr>
              <a:t>journal articles</a:t>
            </a:r>
          </a:p>
        </p:txBody>
      </p:sp>
      <p:pic>
        <p:nvPicPr>
          <p:cNvPr id="6" name="Content Placeholder 4" descr="No sign - this is an outdated reason for using PDFs.">
            <a:extLst>
              <a:ext uri="{FF2B5EF4-FFF2-40B4-BE49-F238E27FC236}">
                <a16:creationId xmlns:a16="http://schemas.microsoft.com/office/drawing/2014/main" id="{CF565C20-A68F-AFB7-7067-6EB1420EA4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09163" y="270854"/>
            <a:ext cx="2111828" cy="2111828"/>
          </a:xfrm>
          <a:prstGeom prst="rect">
            <a:avLst/>
          </a:prstGeom>
        </p:spPr>
      </p:pic>
      <p:pic>
        <p:nvPicPr>
          <p:cNvPr id="7" name="Content Placeholder 6" descr="Link icon - this represents providing students links to journal articles on the Journal’s web platform where the accessibility features are already present in the html.">
            <a:extLst>
              <a:ext uri="{FF2B5EF4-FFF2-40B4-BE49-F238E27FC236}">
                <a16:creationId xmlns:a16="http://schemas.microsoft.com/office/drawing/2014/main" id="{25D8B730-DAB3-E42D-0592-D076F104DFF9}"/>
              </a:ext>
            </a:extLst>
          </p:cNvPr>
          <p:cNvPicPr>
            <a:picLocks noGrp="1" noChangeAspect="1"/>
          </p:cNvPicPr>
          <p:nvPr>
            <p:ph sz="half" idx="2"/>
          </p:nvPr>
        </p:nvPicPr>
        <p:blipFill>
          <a:blip r:embed="rId5">
            <a:extLst>
              <a:ext uri="{96DAC541-7B7A-43D3-8B79-37D633B846F1}">
                <asvg:svgBlip xmlns:asvg="http://schemas.microsoft.com/office/drawing/2016/SVG/main" r:embed="rId6"/>
              </a:ext>
            </a:extLst>
          </a:blip>
          <a:stretch>
            <a:fillRect/>
          </a:stretch>
        </p:blipFill>
        <p:spPr>
          <a:xfrm rot="5400000">
            <a:off x="570516" y="2145711"/>
            <a:ext cx="4043035" cy="4043035"/>
          </a:xfrm>
        </p:spPr>
      </p:pic>
      <p:pic>
        <p:nvPicPr>
          <p:cNvPr id="1026" name="Picture 2" descr="Help library Zach capture usage data for the journal you are using so that we can retain a subscription to that journal! Putting the PDF in the course means that student traffic isn’t being recorded for that article.">
            <a:extLst>
              <a:ext uri="{FF2B5EF4-FFF2-40B4-BE49-F238E27FC236}">
                <a16:creationId xmlns:a16="http://schemas.microsoft.com/office/drawing/2014/main" id="{ADFDA472-833D-863E-38D2-3E18FC7F11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6841" y="2068297"/>
            <a:ext cx="6293877" cy="419786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2FEB80CC-BC60-65E4-F155-76D512A292F3}"/>
              </a:ext>
            </a:extLst>
          </p:cNvPr>
          <p:cNvSpPr>
            <a:spLocks noGrp="1"/>
          </p:cNvSpPr>
          <p:nvPr>
            <p:ph type="sldNum" sz="quarter" idx="12"/>
          </p:nvPr>
        </p:nvSpPr>
        <p:spPr/>
        <p:txBody>
          <a:bodyPr/>
          <a:lstStyle/>
          <a:p>
            <a:fld id="{A49DFD55-3C28-40EF-9E31-A92D2E4017FF}" type="slidenum">
              <a:rPr lang="en-US" smtClean="0"/>
              <a:pPr/>
              <a:t>9</a:t>
            </a:fld>
            <a:endParaRPr lang="en-US"/>
          </a:p>
        </p:txBody>
      </p:sp>
    </p:spTree>
    <p:extLst>
      <p:ext uri="{BB962C8B-B14F-4D97-AF65-F5344CB8AC3E}">
        <p14:creationId xmlns:p14="http://schemas.microsoft.com/office/powerpoint/2010/main" val="136348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stom" id="{F85C13B5-8B75-4CB8-BA5E-9CAC0747196D}" vid="{617487EE-AB70-4C55-8A81-E6744CC4A2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CABF691C-888B-4061-8A6F-D5CE84A0254B}">
  <ds:schemaRefs>
    <ds:schemaRef ds:uri="http://schemas.microsoft.com/sharepoint/v3/contenttype/forms"/>
  </ds:schemaRefs>
</ds:datastoreItem>
</file>

<file path=customXml/itemProps2.xml><?xml version="1.0" encoding="utf-8"?>
<ds:datastoreItem xmlns:ds="http://schemas.openxmlformats.org/officeDocument/2006/customXml" ds:itemID="{5EDE3176-A15D-46A3-BDDB-64A0D7363224}">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9168DCE-134F-4610-A6AA-88CEBE8D71D2}">
  <ds:schemaRefs>
    <ds:schemaRef ds:uri="http://schemas.microsoft.com/office/2006/documentManagement/types"/>
    <ds:schemaRef ds:uri="230e9df3-be65-4c73-a93b-d1236ebd677e"/>
    <ds:schemaRef ds:uri="http://schemas.microsoft.com/office/2006/metadata/properties"/>
    <ds:schemaRef ds:uri="http://purl.org/dc/elements/1.1/"/>
    <ds:schemaRef ds:uri="http://schemas.microsoft.com/sharepoint/v3"/>
    <ds:schemaRef ds:uri="http://schemas.microsoft.com/office/infopath/2007/PartnerControls"/>
    <ds:schemaRef ds:uri="http://schemas.openxmlformats.org/package/2006/metadata/core-properties"/>
    <ds:schemaRef ds:uri="http://purl.org/dc/terms/"/>
    <ds:schemaRef ds:uri="71af3243-3dd4-4a8d-8c0d-dd76da1f02a5"/>
    <ds:schemaRef ds:uri="16c05727-aa75-4e4a-9b5f-8a80a1165891"/>
    <ds:schemaRef ds:uri="http://www.w3.org/XML/1998/namespace"/>
    <ds:schemaRef ds:uri="http://purl.org/dc/dcmityp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1675</Words>
  <Application>Microsoft Office PowerPoint</Application>
  <PresentationFormat>Widescreen</PresentationFormat>
  <Paragraphs>175</Paragraphs>
  <Slides>26</Slides>
  <Notes>23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Custom</vt:lpstr>
      <vt:lpstr>You'll need adobe acrobat installed. https://www.Adobe.Com/  </vt:lpstr>
      <vt:lpstr>PDF Accessibility</vt:lpstr>
      <vt:lpstr>Today's Presenters </vt:lpstr>
      <vt:lpstr>PDF accessibility requires the most technical skill and time.</vt:lpstr>
      <vt:lpstr>Addressing the 5 Most Common Old Reasons for Using PDFs.</vt:lpstr>
      <vt:lpstr>Reason for using a PDF:  Locking down your intellectual property</vt:lpstr>
      <vt:lpstr>Reason for using a PDF:  Allowing the file to be opened on any device</vt:lpstr>
      <vt:lpstr>Reason for using a PDF:  Creating forms</vt:lpstr>
      <vt:lpstr>Reason for using a PDF:  Sharing journal articles</vt:lpstr>
      <vt:lpstr>Reason for using a PDF:  Sharing scanned book chapters</vt:lpstr>
      <vt:lpstr>Reason for using a PDF:  Consistency for printing</vt:lpstr>
      <vt:lpstr>You'll need Adobe Acrobat installed. https://www.Adobe.Com/  </vt:lpstr>
      <vt:lpstr>Download The PDF Checklist.</vt:lpstr>
      <vt:lpstr>Download the Demo Document to remediate with us.</vt:lpstr>
      <vt:lpstr>Pin the acrobat accessibility tools.</vt:lpstr>
      <vt:lpstr>Acrobat Tools Layout</vt:lpstr>
      <vt:lpstr>What are accessibility tags?</vt:lpstr>
      <vt:lpstr>Print to PDF vs Save as PDF</vt:lpstr>
      <vt:lpstr>PDFs from Scans</vt:lpstr>
      <vt:lpstr>Items you should always check:</vt:lpstr>
      <vt:lpstr>Commonly Used Structure Tags</vt:lpstr>
      <vt:lpstr>Help strengthen student success at UNL! </vt:lpstr>
      <vt:lpstr>How did we do?</vt:lpstr>
      <vt:lpstr>Questions?</vt:lpstr>
      <vt:lpstr>PDF practice session April 16, 2025</vt:lpstr>
      <vt:lpstr>Improving PDF Accessibility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Zach Manley</cp:lastModifiedBy>
  <cp:revision>2</cp:revision>
  <dcterms:created xsi:type="dcterms:W3CDTF">2025-03-04T15:48:25Z</dcterms:created>
  <dcterms:modified xsi:type="dcterms:W3CDTF">2025-08-05T19:56:31Z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